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56" r:id="rId2"/>
    <p:sldId id="311" r:id="rId3"/>
    <p:sldId id="312" r:id="rId4"/>
    <p:sldId id="313" r:id="rId5"/>
    <p:sldId id="314" r:id="rId6"/>
    <p:sldId id="315" r:id="rId7"/>
    <p:sldId id="316" r:id="rId8"/>
    <p:sldId id="327" r:id="rId9"/>
    <p:sldId id="326" r:id="rId10"/>
    <p:sldId id="325" r:id="rId11"/>
    <p:sldId id="324" r:id="rId12"/>
    <p:sldId id="323" r:id="rId13"/>
    <p:sldId id="322" r:id="rId14"/>
    <p:sldId id="321" r:id="rId15"/>
    <p:sldId id="328" r:id="rId16"/>
    <p:sldId id="329" r:id="rId17"/>
    <p:sldId id="330" r:id="rId18"/>
    <p:sldId id="320" r:id="rId19"/>
    <p:sldId id="341" r:id="rId20"/>
    <p:sldId id="342" r:id="rId21"/>
    <p:sldId id="318" r:id="rId22"/>
    <p:sldId id="317" r:id="rId23"/>
    <p:sldId id="331" r:id="rId24"/>
    <p:sldId id="340" r:id="rId25"/>
    <p:sldId id="339" r:id="rId26"/>
    <p:sldId id="338" r:id="rId27"/>
    <p:sldId id="337" r:id="rId28"/>
    <p:sldId id="336" r:id="rId29"/>
    <p:sldId id="335" r:id="rId30"/>
    <p:sldId id="343" r:id="rId31"/>
    <p:sldId id="344" r:id="rId32"/>
    <p:sldId id="334" r:id="rId33"/>
    <p:sldId id="333" r:id="rId34"/>
    <p:sldId id="332" r:id="rId35"/>
  </p:sldIdLst>
  <p:sldSz cx="6858000" cy="9144000" type="screen4x3"/>
  <p:notesSz cx="7010400" cy="9296400"/>
  <p:defaultTextStyle>
    <a:defPPr>
      <a:defRPr lang="en-US"/>
    </a:defPPr>
    <a:lvl1pPr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1pPr>
    <a:lvl2pPr marL="457200"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2pPr>
    <a:lvl3pPr marL="914400"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3pPr>
    <a:lvl4pPr marL="1371600"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4pPr>
    <a:lvl5pPr marL="1828800"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24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24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24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24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33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79" autoAdjust="0"/>
  </p:normalViewPr>
  <p:slideViewPr>
    <p:cSldViewPr>
      <p:cViewPr varScale="1">
        <p:scale>
          <a:sx n="83" d="100"/>
          <a:sy n="83" d="100"/>
        </p:scale>
        <p:origin x="3018"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10"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lvl1pPr defTabSz="928688">
              <a:defRPr sz="1200"/>
            </a:lvl1pPr>
          </a:lstStyle>
          <a:p>
            <a:pPr>
              <a:defRPr/>
            </a:pPr>
            <a:endParaRPr lang="en-CA"/>
          </a:p>
        </p:txBody>
      </p:sp>
      <p:sp>
        <p:nvSpPr>
          <p:cNvPr id="72707"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lvl1pPr algn="r" defTabSz="928688">
              <a:defRPr sz="1200"/>
            </a:lvl1pPr>
          </a:lstStyle>
          <a:p>
            <a:pPr>
              <a:defRPr/>
            </a:pPr>
            <a:endParaRPr lang="en-CA"/>
          </a:p>
        </p:txBody>
      </p:sp>
      <p:sp>
        <p:nvSpPr>
          <p:cNvPr id="72708" name="Rectangle 4"/>
          <p:cNvSpPr>
            <a:spLocks noGrp="1" noChangeArrowheads="1"/>
          </p:cNvSpPr>
          <p:nvPr>
            <p:ph type="ftr" sz="quarter" idx="2"/>
          </p:nvPr>
        </p:nvSpPr>
        <p:spPr bwMode="auto">
          <a:xfrm>
            <a:off x="0" y="8864600"/>
            <a:ext cx="3038475" cy="461963"/>
          </a:xfrm>
          <a:prstGeom prst="rect">
            <a:avLst/>
          </a:prstGeom>
          <a:noFill/>
          <a:ln w="9525">
            <a:noFill/>
            <a:miter lim="800000"/>
            <a:headEnd/>
            <a:tailEnd/>
          </a:ln>
          <a:effectLst/>
        </p:spPr>
        <p:txBody>
          <a:bodyPr vert="horz" wrap="square" lIns="92912" tIns="46456" rIns="92912" bIns="46456" numCol="1" anchor="b" anchorCtr="0" compatLnSpc="1">
            <a:prstTxWarp prst="textNoShape">
              <a:avLst/>
            </a:prstTxWarp>
          </a:bodyPr>
          <a:lstStyle>
            <a:lvl1pPr defTabSz="928688">
              <a:defRPr sz="1200"/>
            </a:lvl1pPr>
          </a:lstStyle>
          <a:p>
            <a:pPr>
              <a:defRPr/>
            </a:pPr>
            <a:endParaRPr lang="en-CA"/>
          </a:p>
        </p:txBody>
      </p:sp>
      <p:sp>
        <p:nvSpPr>
          <p:cNvPr id="72709" name="Rectangle 5"/>
          <p:cNvSpPr>
            <a:spLocks noGrp="1" noChangeArrowheads="1"/>
          </p:cNvSpPr>
          <p:nvPr>
            <p:ph type="sldNum" sz="quarter" idx="3"/>
          </p:nvPr>
        </p:nvSpPr>
        <p:spPr bwMode="auto">
          <a:xfrm>
            <a:off x="3971925" y="8864600"/>
            <a:ext cx="3038475" cy="461963"/>
          </a:xfrm>
          <a:prstGeom prst="rect">
            <a:avLst/>
          </a:prstGeom>
          <a:noFill/>
          <a:ln w="9525">
            <a:noFill/>
            <a:miter lim="800000"/>
            <a:headEnd/>
            <a:tailEnd/>
          </a:ln>
          <a:effectLst/>
        </p:spPr>
        <p:txBody>
          <a:bodyPr vert="horz" wrap="square" lIns="92912" tIns="46456" rIns="92912" bIns="46456" numCol="1" anchor="b" anchorCtr="0" compatLnSpc="1">
            <a:prstTxWarp prst="textNoShape">
              <a:avLst/>
            </a:prstTxWarp>
          </a:bodyPr>
          <a:lstStyle>
            <a:lvl1pPr algn="r" defTabSz="928688">
              <a:defRPr sz="1200"/>
            </a:lvl1pPr>
          </a:lstStyle>
          <a:p>
            <a:fld id="{EB0AFB79-31F9-47E0-B4C5-13EB75C30DA1}" type="slidenum">
              <a:rPr lang="en-CA" altLang="en-US"/>
              <a:pPr/>
              <a:t>‹#›</a:t>
            </a:fld>
            <a:endParaRPr lang="en-CA" altLang="en-US"/>
          </a:p>
        </p:txBody>
      </p:sp>
    </p:spTree>
    <p:extLst>
      <p:ext uri="{BB962C8B-B14F-4D97-AF65-F5344CB8AC3E}">
        <p14:creationId xmlns:p14="http://schemas.microsoft.com/office/powerpoint/2010/main" val="3704544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lvl1pPr defTabSz="928688">
              <a:defRPr sz="1200" u="none"/>
            </a:lvl1pPr>
          </a:lstStyle>
          <a:p>
            <a:pPr>
              <a:defRPr/>
            </a:pPr>
            <a:endParaRPr lang="en-US"/>
          </a:p>
        </p:txBody>
      </p:sp>
      <p:sp>
        <p:nvSpPr>
          <p:cNvPr id="4301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lvl1pPr algn="r" defTabSz="928688">
              <a:defRPr sz="1200" u="none"/>
            </a:lvl1pPr>
          </a:lstStyle>
          <a:p>
            <a:pPr>
              <a:defRPr/>
            </a:pPr>
            <a:endParaRPr lang="en-US"/>
          </a:p>
        </p:txBody>
      </p:sp>
      <p:sp>
        <p:nvSpPr>
          <p:cNvPr id="7172" name="Rectangle 4"/>
          <p:cNvSpPr>
            <a:spLocks noGrp="1" noRot="1" noChangeAspect="1" noChangeArrowheads="1" noTextEdit="1"/>
          </p:cNvSpPr>
          <p:nvPr>
            <p:ph type="sldImg" idx="2"/>
          </p:nvPr>
        </p:nvSpPr>
        <p:spPr bwMode="auto">
          <a:xfrm>
            <a:off x="2197100" y="696913"/>
            <a:ext cx="2616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2912" tIns="46456" rIns="92912" bIns="46456" numCol="1" anchor="b" anchorCtr="0" compatLnSpc="1">
            <a:prstTxWarp prst="textNoShape">
              <a:avLst/>
            </a:prstTxWarp>
          </a:bodyPr>
          <a:lstStyle>
            <a:lvl1pPr defTabSz="928688">
              <a:defRPr sz="1200" u="none"/>
            </a:lvl1pPr>
          </a:lstStyle>
          <a:p>
            <a:pPr>
              <a:defRPr/>
            </a:pPr>
            <a:endParaRPr lang="en-US"/>
          </a:p>
        </p:txBody>
      </p:sp>
      <p:sp>
        <p:nvSpPr>
          <p:cNvPr id="43015"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2912" tIns="46456" rIns="92912" bIns="46456" numCol="1" anchor="b" anchorCtr="0" compatLnSpc="1">
            <a:prstTxWarp prst="textNoShape">
              <a:avLst/>
            </a:prstTxWarp>
          </a:bodyPr>
          <a:lstStyle>
            <a:lvl1pPr algn="r" defTabSz="928688">
              <a:defRPr sz="1200" u="none"/>
            </a:lvl1pPr>
          </a:lstStyle>
          <a:p>
            <a:fld id="{AD229218-746E-4CFB-B6FA-9A36B85E13B4}" type="slidenum">
              <a:rPr lang="en-US" altLang="en-US"/>
              <a:pPr/>
              <a:t>‹#›</a:t>
            </a:fld>
            <a:endParaRPr lang="en-US" altLang="en-US"/>
          </a:p>
        </p:txBody>
      </p:sp>
    </p:spTree>
    <p:extLst>
      <p:ext uri="{BB962C8B-B14F-4D97-AF65-F5344CB8AC3E}">
        <p14:creationId xmlns:p14="http://schemas.microsoft.com/office/powerpoint/2010/main" val="2964977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u="sng">
                <a:solidFill>
                  <a:schemeClr val="tx1"/>
                </a:solidFill>
                <a:latin typeface="Times New Roman" panose="02020603050405020304" pitchFamily="18" charset="0"/>
              </a:defRPr>
            </a:lvl1pPr>
            <a:lvl2pPr marL="742950" indent="-285750" defTabSz="928688">
              <a:defRPr sz="2400" u="sng">
                <a:solidFill>
                  <a:schemeClr val="tx1"/>
                </a:solidFill>
                <a:latin typeface="Times New Roman" panose="02020603050405020304" pitchFamily="18" charset="0"/>
              </a:defRPr>
            </a:lvl2pPr>
            <a:lvl3pPr marL="1143000" indent="-228600" defTabSz="928688">
              <a:defRPr sz="2400" u="sng">
                <a:solidFill>
                  <a:schemeClr val="tx1"/>
                </a:solidFill>
                <a:latin typeface="Times New Roman" panose="02020603050405020304" pitchFamily="18" charset="0"/>
              </a:defRPr>
            </a:lvl3pPr>
            <a:lvl4pPr marL="1600200" indent="-228600" defTabSz="928688">
              <a:defRPr sz="2400" u="sng">
                <a:solidFill>
                  <a:schemeClr val="tx1"/>
                </a:solidFill>
                <a:latin typeface="Times New Roman" panose="02020603050405020304" pitchFamily="18" charset="0"/>
              </a:defRPr>
            </a:lvl4pPr>
            <a:lvl5pPr marL="2057400" indent="-228600" defTabSz="928688">
              <a:defRPr sz="2400" u="sng">
                <a:solidFill>
                  <a:schemeClr val="tx1"/>
                </a:solidFill>
                <a:latin typeface="Times New Roman" panose="02020603050405020304" pitchFamily="18" charset="0"/>
              </a:defRPr>
            </a:lvl5pPr>
            <a:lvl6pPr marL="25146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fld id="{C42F7323-0FB0-428E-8296-C1C9B6FF49C2}" type="slidenum">
              <a:rPr lang="en-US" altLang="en-US" sz="1200" u="none"/>
              <a:pPr/>
              <a:t>1</a:t>
            </a:fld>
            <a:endParaRPr lang="en-US" altLang="en-US" sz="1200" u="none"/>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extLst>
      <p:ext uri="{BB962C8B-B14F-4D97-AF65-F5344CB8AC3E}">
        <p14:creationId xmlns:p14="http://schemas.microsoft.com/office/powerpoint/2010/main" val="214348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u="sng">
                <a:solidFill>
                  <a:schemeClr val="tx1"/>
                </a:solidFill>
                <a:latin typeface="Times New Roman" panose="02020603050405020304" pitchFamily="18" charset="0"/>
              </a:defRPr>
            </a:lvl1pPr>
            <a:lvl2pPr marL="742950" indent="-285750" defTabSz="928688">
              <a:defRPr sz="2400" u="sng">
                <a:solidFill>
                  <a:schemeClr val="tx1"/>
                </a:solidFill>
                <a:latin typeface="Times New Roman" panose="02020603050405020304" pitchFamily="18" charset="0"/>
              </a:defRPr>
            </a:lvl2pPr>
            <a:lvl3pPr marL="1143000" indent="-228600" defTabSz="928688">
              <a:defRPr sz="2400" u="sng">
                <a:solidFill>
                  <a:schemeClr val="tx1"/>
                </a:solidFill>
                <a:latin typeface="Times New Roman" panose="02020603050405020304" pitchFamily="18" charset="0"/>
              </a:defRPr>
            </a:lvl3pPr>
            <a:lvl4pPr marL="1600200" indent="-228600" defTabSz="928688">
              <a:defRPr sz="2400" u="sng">
                <a:solidFill>
                  <a:schemeClr val="tx1"/>
                </a:solidFill>
                <a:latin typeface="Times New Roman" panose="02020603050405020304" pitchFamily="18" charset="0"/>
              </a:defRPr>
            </a:lvl4pPr>
            <a:lvl5pPr marL="2057400" indent="-228600" defTabSz="928688">
              <a:defRPr sz="2400" u="sng">
                <a:solidFill>
                  <a:schemeClr val="tx1"/>
                </a:solidFill>
                <a:latin typeface="Times New Roman" panose="02020603050405020304" pitchFamily="18" charset="0"/>
              </a:defRPr>
            </a:lvl5pPr>
            <a:lvl6pPr marL="25146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fld id="{4F21FEE5-1586-457F-804E-191F322A2C70}" type="slidenum">
              <a:rPr lang="en-US" altLang="en-US" sz="1200" u="none"/>
              <a:pPr/>
              <a:t>2</a:t>
            </a:fld>
            <a:endParaRPr lang="en-US" altLang="en-US" sz="1200" u="none"/>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extLst>
      <p:ext uri="{BB962C8B-B14F-4D97-AF65-F5344CB8AC3E}">
        <p14:creationId xmlns:p14="http://schemas.microsoft.com/office/powerpoint/2010/main" val="64434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u="sng">
                <a:solidFill>
                  <a:schemeClr val="tx1"/>
                </a:solidFill>
                <a:latin typeface="Times New Roman" panose="02020603050405020304" pitchFamily="18" charset="0"/>
              </a:defRPr>
            </a:lvl1pPr>
            <a:lvl2pPr marL="742950" indent="-285750" defTabSz="928688">
              <a:defRPr sz="2400" u="sng">
                <a:solidFill>
                  <a:schemeClr val="tx1"/>
                </a:solidFill>
                <a:latin typeface="Times New Roman" panose="02020603050405020304" pitchFamily="18" charset="0"/>
              </a:defRPr>
            </a:lvl2pPr>
            <a:lvl3pPr marL="1143000" indent="-228600" defTabSz="928688">
              <a:defRPr sz="2400" u="sng">
                <a:solidFill>
                  <a:schemeClr val="tx1"/>
                </a:solidFill>
                <a:latin typeface="Times New Roman" panose="02020603050405020304" pitchFamily="18" charset="0"/>
              </a:defRPr>
            </a:lvl3pPr>
            <a:lvl4pPr marL="1600200" indent="-228600" defTabSz="928688">
              <a:defRPr sz="2400" u="sng">
                <a:solidFill>
                  <a:schemeClr val="tx1"/>
                </a:solidFill>
                <a:latin typeface="Times New Roman" panose="02020603050405020304" pitchFamily="18" charset="0"/>
              </a:defRPr>
            </a:lvl4pPr>
            <a:lvl5pPr marL="2057400" indent="-228600" defTabSz="928688">
              <a:defRPr sz="2400" u="sng">
                <a:solidFill>
                  <a:schemeClr val="tx1"/>
                </a:solidFill>
                <a:latin typeface="Times New Roman" panose="02020603050405020304" pitchFamily="18" charset="0"/>
              </a:defRPr>
            </a:lvl5pPr>
            <a:lvl6pPr marL="25146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fld id="{5190207F-A4C1-47D7-AC59-0597FD6A7F0F}" type="slidenum">
              <a:rPr lang="en-US" altLang="en-US" sz="1200" u="none"/>
              <a:pPr/>
              <a:t>3</a:t>
            </a:fld>
            <a:endParaRPr lang="en-US" altLang="en-US" sz="1200" u="none"/>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extLst>
      <p:ext uri="{BB962C8B-B14F-4D97-AF65-F5344CB8AC3E}">
        <p14:creationId xmlns:p14="http://schemas.microsoft.com/office/powerpoint/2010/main" val="42710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u="sng">
                <a:solidFill>
                  <a:schemeClr val="tx1"/>
                </a:solidFill>
                <a:latin typeface="Times New Roman" panose="02020603050405020304" pitchFamily="18" charset="0"/>
              </a:defRPr>
            </a:lvl1pPr>
            <a:lvl2pPr marL="742950" indent="-285750" defTabSz="928688">
              <a:defRPr sz="2400" u="sng">
                <a:solidFill>
                  <a:schemeClr val="tx1"/>
                </a:solidFill>
                <a:latin typeface="Times New Roman" panose="02020603050405020304" pitchFamily="18" charset="0"/>
              </a:defRPr>
            </a:lvl2pPr>
            <a:lvl3pPr marL="1143000" indent="-228600" defTabSz="928688">
              <a:defRPr sz="2400" u="sng">
                <a:solidFill>
                  <a:schemeClr val="tx1"/>
                </a:solidFill>
                <a:latin typeface="Times New Roman" panose="02020603050405020304" pitchFamily="18" charset="0"/>
              </a:defRPr>
            </a:lvl3pPr>
            <a:lvl4pPr marL="1600200" indent="-228600" defTabSz="928688">
              <a:defRPr sz="2400" u="sng">
                <a:solidFill>
                  <a:schemeClr val="tx1"/>
                </a:solidFill>
                <a:latin typeface="Times New Roman" panose="02020603050405020304" pitchFamily="18" charset="0"/>
              </a:defRPr>
            </a:lvl4pPr>
            <a:lvl5pPr marL="2057400" indent="-228600" defTabSz="928688">
              <a:defRPr sz="2400" u="sng">
                <a:solidFill>
                  <a:schemeClr val="tx1"/>
                </a:solidFill>
                <a:latin typeface="Times New Roman" panose="02020603050405020304" pitchFamily="18" charset="0"/>
              </a:defRPr>
            </a:lvl5pPr>
            <a:lvl6pPr marL="25146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fld id="{B34806E1-DC90-4B01-80E7-4C84F7D48FF8}" type="slidenum">
              <a:rPr lang="en-US" altLang="en-US" sz="1200" u="none"/>
              <a:pPr/>
              <a:t>4</a:t>
            </a:fld>
            <a:endParaRPr lang="en-US" altLang="en-US" sz="1200" u="none"/>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extLst>
      <p:ext uri="{BB962C8B-B14F-4D97-AF65-F5344CB8AC3E}">
        <p14:creationId xmlns:p14="http://schemas.microsoft.com/office/powerpoint/2010/main" val="163198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u="sng">
                <a:solidFill>
                  <a:schemeClr val="tx1"/>
                </a:solidFill>
                <a:latin typeface="Times New Roman" panose="02020603050405020304" pitchFamily="18" charset="0"/>
              </a:defRPr>
            </a:lvl1pPr>
            <a:lvl2pPr marL="742950" indent="-285750" defTabSz="928688">
              <a:defRPr sz="2400" u="sng">
                <a:solidFill>
                  <a:schemeClr val="tx1"/>
                </a:solidFill>
                <a:latin typeface="Times New Roman" panose="02020603050405020304" pitchFamily="18" charset="0"/>
              </a:defRPr>
            </a:lvl2pPr>
            <a:lvl3pPr marL="1143000" indent="-228600" defTabSz="928688">
              <a:defRPr sz="2400" u="sng">
                <a:solidFill>
                  <a:schemeClr val="tx1"/>
                </a:solidFill>
                <a:latin typeface="Times New Roman" panose="02020603050405020304" pitchFamily="18" charset="0"/>
              </a:defRPr>
            </a:lvl3pPr>
            <a:lvl4pPr marL="1600200" indent="-228600" defTabSz="928688">
              <a:defRPr sz="2400" u="sng">
                <a:solidFill>
                  <a:schemeClr val="tx1"/>
                </a:solidFill>
                <a:latin typeface="Times New Roman" panose="02020603050405020304" pitchFamily="18" charset="0"/>
              </a:defRPr>
            </a:lvl4pPr>
            <a:lvl5pPr marL="2057400" indent="-228600" defTabSz="928688">
              <a:defRPr sz="2400" u="sng">
                <a:solidFill>
                  <a:schemeClr val="tx1"/>
                </a:solidFill>
                <a:latin typeface="Times New Roman" panose="02020603050405020304" pitchFamily="18" charset="0"/>
              </a:defRPr>
            </a:lvl5pPr>
            <a:lvl6pPr marL="25146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defTabSz="928688"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fld id="{64C40394-6DA4-457E-B804-8897A792BBAE}" type="slidenum">
              <a:rPr lang="en-US" altLang="en-US" sz="1200" u="none"/>
              <a:pPr/>
              <a:t>5</a:t>
            </a:fld>
            <a:endParaRPr lang="en-US" altLang="en-US" sz="1200" u="none"/>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extLst>
      <p:ext uri="{BB962C8B-B14F-4D97-AF65-F5344CB8AC3E}">
        <p14:creationId xmlns:p14="http://schemas.microsoft.com/office/powerpoint/2010/main" val="350976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93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53900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9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71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5886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7627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990600"/>
            <a:ext cx="1457325" cy="7137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14350" y="990600"/>
            <a:ext cx="4219575" cy="713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0825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9269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653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071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0470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5833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821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9121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2278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990600"/>
            <a:ext cx="58293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3" name="Rectangle 9"/>
          <p:cNvSpPr>
            <a:spLocks noChangeArrowheads="1"/>
          </p:cNvSpPr>
          <p:nvPr/>
        </p:nvSpPr>
        <p:spPr bwMode="auto">
          <a:xfrm>
            <a:off x="304800" y="457200"/>
            <a:ext cx="6248400" cy="8305800"/>
          </a:xfrm>
          <a:prstGeom prst="rect">
            <a:avLst/>
          </a:prstGeom>
          <a:noFill/>
          <a:ln w="9525">
            <a:solidFill>
              <a:schemeClr val="tx1"/>
            </a:solidFill>
            <a:miter lim="800000"/>
            <a:headEnd/>
            <a:tailEnd/>
          </a:ln>
          <a:effectLst/>
        </p:spPr>
        <p:txBody>
          <a:bodyPr wrap="none" anchor="ctr"/>
          <a:lstStyle/>
          <a:p>
            <a:pPr>
              <a:defRPr/>
            </a:pPr>
            <a:endParaRPr lang="en-CA" dirty="0"/>
          </a:p>
        </p:txBody>
      </p:sp>
      <p:sp>
        <p:nvSpPr>
          <p:cNvPr id="1037" name="Text Box 13"/>
          <p:cNvSpPr txBox="1">
            <a:spLocks noChangeArrowheads="1"/>
          </p:cNvSpPr>
          <p:nvPr/>
        </p:nvSpPr>
        <p:spPr bwMode="auto">
          <a:xfrm>
            <a:off x="685800" y="182563"/>
            <a:ext cx="1184940" cy="646331"/>
          </a:xfrm>
          <a:prstGeom prst="rect">
            <a:avLst/>
          </a:prstGeom>
          <a:solidFill>
            <a:srgbClr val="FFFFFF"/>
          </a:solidFill>
          <a:ln w="3175">
            <a:solidFill>
              <a:srgbClr val="FFFFFF"/>
            </a:solidFill>
            <a:miter lim="800000"/>
            <a:headEnd/>
            <a:tailEnd/>
          </a:ln>
          <a:effectLst/>
        </p:spPr>
        <p:txBody>
          <a:bodyPr wrap="none">
            <a:spAutoFit/>
          </a:bodyPr>
          <a:lstStyle/>
          <a:p>
            <a:pPr>
              <a:spcBef>
                <a:spcPct val="0"/>
              </a:spcBef>
              <a:buFontTx/>
              <a:buNone/>
              <a:defRPr/>
            </a:pPr>
            <a:r>
              <a:rPr lang="en-US" sz="3600" b="1" u="none" dirty="0" smtClean="0"/>
              <a:t>CNA</a:t>
            </a:r>
            <a:endParaRPr lang="en-US" sz="3600" b="1" u="none" dirty="0"/>
          </a:p>
        </p:txBody>
      </p:sp>
      <p:pic>
        <p:nvPicPr>
          <p:cNvPr id="9" name="Picture 8" descr="LeidosCanada_halfbackground_small"/>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29000" y="8222615"/>
            <a:ext cx="3055620" cy="8458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04813" y="1979613"/>
            <a:ext cx="6048375" cy="2592387"/>
          </a:xfrm>
        </p:spPr>
        <p:txBody>
          <a:bodyPr/>
          <a:lstStyle/>
          <a:p>
            <a:r>
              <a:rPr lang="en-US" altLang="en-US" sz="4000" b="1" dirty="0" smtClean="0"/>
              <a:t>NPA 709 (Area Code) Relief in Newfoundland</a:t>
            </a:r>
            <a:br>
              <a:rPr lang="en-US" altLang="en-US" sz="4000" b="1" dirty="0" smtClean="0"/>
            </a:br>
            <a:r>
              <a:rPr lang="en-US" altLang="en-US" sz="4000" b="1" dirty="0" smtClean="0"/>
              <a:t>and</a:t>
            </a:r>
            <a:br>
              <a:rPr lang="en-US" altLang="en-US" sz="4000" b="1" dirty="0" smtClean="0"/>
            </a:br>
            <a:r>
              <a:rPr lang="en-US" altLang="en-US" sz="4000" b="1" dirty="0" smtClean="0"/>
              <a:t>Labrador</a:t>
            </a:r>
          </a:p>
        </p:txBody>
      </p:sp>
      <p:sp>
        <p:nvSpPr>
          <p:cNvPr id="2051" name="Rectangle 3"/>
          <p:cNvSpPr>
            <a:spLocks noGrp="1" noChangeArrowheads="1"/>
          </p:cNvSpPr>
          <p:nvPr>
            <p:ph type="subTitle" idx="4294967295"/>
          </p:nvPr>
        </p:nvSpPr>
        <p:spPr>
          <a:xfrm>
            <a:off x="476672" y="5940425"/>
            <a:ext cx="5760640" cy="711200"/>
          </a:xfrm>
        </p:spPr>
        <p:txBody>
          <a:bodyPr/>
          <a:lstStyle/>
          <a:p>
            <a:pPr algn="ctr">
              <a:lnSpc>
                <a:spcPct val="80000"/>
              </a:lnSpc>
              <a:buFontTx/>
              <a:buNone/>
            </a:pPr>
            <a:r>
              <a:rPr lang="en-US" altLang="en-US" sz="2800" dirty="0" smtClean="0"/>
              <a:t>September 20 – September 22,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684213"/>
            <a:ext cx="6191250" cy="935037"/>
          </a:xfrm>
        </p:spPr>
        <p:txBody>
          <a:bodyPr/>
          <a:lstStyle/>
          <a:p>
            <a:r>
              <a:rPr lang="en-US" altLang="en-US" sz="2800" dirty="0" smtClean="0">
                <a:latin typeface="Arial" panose="020B0604020202020204" pitchFamily="34" charset="0"/>
              </a:rPr>
              <a:t>NPA Relief Planning Process (cont’d.)</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1835150"/>
            <a:ext cx="58324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2400" u="none" kern="0" dirty="0" smtClean="0">
                <a:latin typeface="Arial" panose="020B0604020202020204" pitchFamily="34" charset="0"/>
              </a:rPr>
              <a:t>The Relief Options shall cover a period of at least eight years beyond the Projected Exhaust Date, and shall cover more than one relief activity, if necessary, during the time frame.</a:t>
            </a:r>
          </a:p>
          <a:p>
            <a:pPr>
              <a:lnSpc>
                <a:spcPct val="90000"/>
              </a:lnSpc>
            </a:pPr>
            <a:endParaRPr lang="en-US" altLang="en-US" sz="2400"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The relief Planning Document shall be a living document and will reflect changes that take place over time such as demand for CO Codes or other factors (e.g., local competition, wireline and wireless number portability, etc.) during the time it takes to create. The annual and relief planning NRUF analyses shall be used for updating </a:t>
            </a:r>
            <a:r>
              <a:rPr lang="en-US" altLang="en-US" sz="2400" u="none" kern="0" smtClean="0">
                <a:latin typeface="Arial" panose="020B0604020202020204" pitchFamily="34" charset="0"/>
              </a:rPr>
              <a:t>the relief options</a:t>
            </a:r>
            <a:r>
              <a:rPr lang="en-US" altLang="en-US" sz="2400" u="none" kern="0" dirty="0" smtClean="0">
                <a:latin typeface="Arial" panose="020B0604020202020204" pitchFamily="34" charset="0"/>
              </a:rPr>
              <a:t>.</a:t>
            </a:r>
          </a:p>
        </p:txBody>
      </p:sp>
    </p:spTree>
    <p:extLst>
      <p:ext uri="{BB962C8B-B14F-4D97-AF65-F5344CB8AC3E}">
        <p14:creationId xmlns:p14="http://schemas.microsoft.com/office/powerpoint/2010/main" val="31354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684213"/>
            <a:ext cx="6191250" cy="935037"/>
          </a:xfrm>
        </p:spPr>
        <p:txBody>
          <a:bodyPr/>
          <a:lstStyle/>
          <a:p>
            <a:r>
              <a:rPr lang="en-US" altLang="en-US" sz="2800" dirty="0" smtClean="0">
                <a:latin typeface="Arial" panose="020B0604020202020204" pitchFamily="34" charset="0"/>
              </a:rPr>
              <a:t>NPA Relief Planning Process (cont’d.)</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1835150"/>
            <a:ext cx="58324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2400" u="none" kern="0" dirty="0" smtClean="0">
                <a:latin typeface="Arial" panose="020B0604020202020204" pitchFamily="34" charset="0"/>
              </a:rPr>
              <a:t>The recommendation for a Relief Method (e.g., distributed overlay, concentrated overlay) is made by the RPC, and shall be specified in the Planning Document. The estimated life of the relief shall be included in the Planning Document along with assumptions, projected code assignment rates, etc.</a:t>
            </a:r>
          </a:p>
          <a:p>
            <a:pPr>
              <a:lnSpc>
                <a:spcPct val="90000"/>
              </a:lnSpc>
            </a:pPr>
            <a:endParaRPr lang="en-US" altLang="en-US" sz="2400"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If a Relief Option requires customers to undergo number changes, the option shall not require these customers to undergo further number changes until at least 8-10 years later.</a:t>
            </a:r>
          </a:p>
        </p:txBody>
      </p:sp>
    </p:spTree>
    <p:extLst>
      <p:ext uri="{BB962C8B-B14F-4D97-AF65-F5344CB8AC3E}">
        <p14:creationId xmlns:p14="http://schemas.microsoft.com/office/powerpoint/2010/main" val="398326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684213"/>
            <a:ext cx="6191250" cy="935037"/>
          </a:xfrm>
        </p:spPr>
        <p:txBody>
          <a:bodyPr/>
          <a:lstStyle/>
          <a:p>
            <a:r>
              <a:rPr lang="en-US" altLang="en-US" sz="2800" dirty="0" smtClean="0">
                <a:latin typeface="Arial" panose="020B0604020202020204" pitchFamily="34" charset="0"/>
              </a:rPr>
              <a:t>NPA Relief Planning Process (cont’d.)</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3059113"/>
            <a:ext cx="583247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 typeface="Century Schoolbook" panose="02040604050505020304" pitchFamily="18" charset="0"/>
              <a:buChar char="•"/>
            </a:pPr>
            <a:r>
              <a:rPr lang="en-US" altLang="en-US" sz="2400" u="none" kern="0" dirty="0" smtClean="0">
                <a:latin typeface="Arial" panose="020B0604020202020204" pitchFamily="34" charset="0"/>
              </a:rPr>
              <a:t>In the long term, the plan shall result in the most effective use possible of all CO Codes serving a given area.  Ideally, all of the CO Codes in a given area shall exhaust at about the same time.  In practice this may not be possible, but severe imbalances shall be avoided.</a:t>
            </a:r>
          </a:p>
        </p:txBody>
      </p:sp>
    </p:spTree>
    <p:extLst>
      <p:ext uri="{BB962C8B-B14F-4D97-AF65-F5344CB8AC3E}">
        <p14:creationId xmlns:p14="http://schemas.microsoft.com/office/powerpoint/2010/main" val="197195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827088"/>
            <a:ext cx="6191250" cy="1081087"/>
          </a:xfrm>
        </p:spPr>
        <p:txBody>
          <a:bodyPr/>
          <a:lstStyle/>
          <a:p>
            <a:r>
              <a:rPr lang="en-US" altLang="en-US" sz="2800" dirty="0" smtClean="0">
                <a:latin typeface="Arial" panose="020B0604020202020204" pitchFamily="34" charset="0"/>
              </a:rPr>
              <a:t>The Roles and Responsibilities of the CNA in the NPA Relief Planning Process</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2411413"/>
            <a:ext cx="583247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2400" u="none" kern="0" dirty="0" smtClean="0">
                <a:latin typeface="Arial" panose="020B0604020202020204" pitchFamily="34" charset="0"/>
              </a:rPr>
              <a:t>Monitor CO Code Assignment and Availability</a:t>
            </a:r>
          </a:p>
          <a:p>
            <a:pPr>
              <a:lnSpc>
                <a:spcPct val="90000"/>
              </a:lnSpc>
            </a:pPr>
            <a:r>
              <a:rPr lang="en-US" altLang="en-US" sz="2400" u="none" kern="0" dirty="0" smtClean="0">
                <a:latin typeface="Arial" panose="020B0604020202020204" pitchFamily="34" charset="0"/>
              </a:rPr>
              <a:t>Conduct Special, Jeopardy or Relief Planning NRUFs</a:t>
            </a:r>
          </a:p>
          <a:p>
            <a:pPr>
              <a:lnSpc>
                <a:spcPct val="90000"/>
              </a:lnSpc>
            </a:pPr>
            <a:r>
              <a:rPr lang="en-US" altLang="en-US" sz="2400" u="none" kern="0" dirty="0" smtClean="0">
                <a:latin typeface="Arial" panose="020B0604020202020204" pitchFamily="34" charset="0"/>
              </a:rPr>
              <a:t>Notify Affected Parties, NANPA</a:t>
            </a:r>
            <a:r>
              <a:rPr lang="en-US" altLang="en-US" sz="2400" u="none" kern="0" dirty="0">
                <a:latin typeface="Arial" panose="020B0604020202020204" pitchFamily="34" charset="0"/>
              </a:rPr>
              <a:t>, </a:t>
            </a:r>
            <a:r>
              <a:rPr lang="en-US" altLang="en-US" sz="2400" u="none" kern="0" dirty="0" err="1">
                <a:latin typeface="Arial" panose="020B0604020202020204" pitchFamily="34" charset="0"/>
              </a:rPr>
              <a:t>iconectiv</a:t>
            </a:r>
            <a:r>
              <a:rPr lang="en-US" altLang="en-US" sz="2400" u="none" kern="0" dirty="0">
                <a:latin typeface="Arial" panose="020B0604020202020204" pitchFamily="34" charset="0"/>
              </a:rPr>
              <a:t> </a:t>
            </a:r>
            <a:r>
              <a:rPr lang="en-US" altLang="en-US" sz="2400" u="none" kern="0" dirty="0" err="1" smtClean="0">
                <a:latin typeface="Arial" panose="020B0604020202020204" pitchFamily="34" charset="0"/>
              </a:rPr>
              <a:t>TRA</a:t>
            </a:r>
            <a:r>
              <a:rPr lang="en-US" altLang="en-US" sz="2400" u="none" kern="0" dirty="0" smtClean="0">
                <a:latin typeface="Arial" panose="020B0604020202020204" pitchFamily="34" charset="0"/>
              </a:rPr>
              <a:t> and CRTC</a:t>
            </a:r>
          </a:p>
          <a:p>
            <a:pPr>
              <a:lnSpc>
                <a:spcPct val="90000"/>
              </a:lnSpc>
            </a:pPr>
            <a:r>
              <a:rPr lang="en-US" altLang="en-US" sz="2400" u="none" kern="0" dirty="0" smtClean="0">
                <a:latin typeface="Arial" panose="020B0604020202020204" pitchFamily="34" charset="0"/>
              </a:rPr>
              <a:t>Appoint a Meeting Moderator, an NPA Relief Coordinator and a Meeting Secretary</a:t>
            </a:r>
          </a:p>
          <a:p>
            <a:pPr>
              <a:lnSpc>
                <a:spcPct val="90000"/>
              </a:lnSpc>
            </a:pPr>
            <a:r>
              <a:rPr lang="en-US" altLang="en-US" sz="2400" u="none" kern="0" dirty="0" smtClean="0">
                <a:latin typeface="Arial" panose="020B0604020202020204" pitchFamily="34" charset="0"/>
              </a:rPr>
              <a:t>Prepare Initial Planning Document (</a:t>
            </a:r>
            <a:r>
              <a:rPr lang="en-US" altLang="en-US" sz="2400" u="none" kern="0" dirty="0" err="1" smtClean="0">
                <a:latin typeface="Arial" panose="020B0604020202020204" pitchFamily="34" charset="0"/>
              </a:rPr>
              <a:t>IPD</a:t>
            </a:r>
            <a:r>
              <a:rPr lang="en-US" altLang="en-US" sz="2400" u="none" kern="0" dirty="0" smtClean="0">
                <a:latin typeface="Arial" panose="020B0604020202020204" pitchFamily="34" charset="0"/>
              </a:rPr>
              <a:t>)</a:t>
            </a:r>
          </a:p>
          <a:p>
            <a:pPr>
              <a:lnSpc>
                <a:spcPct val="90000"/>
              </a:lnSpc>
            </a:pPr>
            <a:r>
              <a:rPr lang="en-US" altLang="en-US" sz="2400" u="none" kern="0" dirty="0" smtClean="0">
                <a:latin typeface="Arial" panose="020B0604020202020204" pitchFamily="34" charset="0"/>
              </a:rPr>
              <a:t>Issue Notice of Initial Meeting, and distribute IPD to Affected Parties and appropriate regulatory authorities</a:t>
            </a:r>
          </a:p>
        </p:txBody>
      </p:sp>
    </p:spTree>
    <p:extLst>
      <p:ext uri="{BB962C8B-B14F-4D97-AF65-F5344CB8AC3E}">
        <p14:creationId xmlns:p14="http://schemas.microsoft.com/office/powerpoint/2010/main" val="307659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827088"/>
            <a:ext cx="6191250" cy="1081087"/>
          </a:xfrm>
        </p:spPr>
        <p:txBody>
          <a:bodyPr/>
          <a:lstStyle/>
          <a:p>
            <a:r>
              <a:rPr lang="en-US" altLang="en-US" sz="2800" dirty="0" smtClean="0">
                <a:latin typeface="Arial" panose="020B0604020202020204" pitchFamily="34" charset="0"/>
              </a:rPr>
              <a:t>The Roles and Responsibilities of the CNA in the NPA Relief Planning Process (cont’d)</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2843213"/>
            <a:ext cx="58324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2400" u="none" kern="0" dirty="0" smtClean="0">
                <a:latin typeface="Arial" panose="020B0604020202020204" pitchFamily="34" charset="0"/>
              </a:rPr>
              <a:t>Conduct Initial NPA Relief Planning Meeting</a:t>
            </a:r>
          </a:p>
          <a:p>
            <a:pPr>
              <a:lnSpc>
                <a:spcPct val="90000"/>
              </a:lnSpc>
            </a:pPr>
            <a:endParaRPr lang="en-US" altLang="en-US" sz="2400"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Conduct subsequent NPA Relief Planning Meetings</a:t>
            </a:r>
          </a:p>
          <a:p>
            <a:pPr>
              <a:lnSpc>
                <a:spcPct val="90000"/>
              </a:lnSpc>
              <a:buFontTx/>
              <a:buNone/>
            </a:pPr>
            <a:endParaRPr lang="en-US" altLang="en-US" sz="2400"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Notify the NANPA and </a:t>
            </a:r>
            <a:r>
              <a:rPr lang="en-US" altLang="en-US" sz="2400" u="none" kern="0" dirty="0" err="1" smtClean="0">
                <a:latin typeface="Arial" panose="020B0604020202020204" pitchFamily="34" charset="0"/>
              </a:rPr>
              <a:t>iconectiv</a:t>
            </a:r>
            <a:r>
              <a:rPr lang="en-US" altLang="en-US" sz="2400" u="none" kern="0" dirty="0" smtClean="0">
                <a:latin typeface="Arial" panose="020B0604020202020204" pitchFamily="34" charset="0"/>
              </a:rPr>
              <a:t> TRA of the relief planning activities</a:t>
            </a:r>
          </a:p>
          <a:p>
            <a:pPr>
              <a:lnSpc>
                <a:spcPct val="90000"/>
              </a:lnSpc>
              <a:buFontTx/>
              <a:buNone/>
            </a:pPr>
            <a:endParaRPr lang="en-US" altLang="en-US" sz="2400"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Make a public announcement</a:t>
            </a:r>
          </a:p>
        </p:txBody>
      </p:sp>
    </p:spTree>
    <p:extLst>
      <p:ext uri="{BB962C8B-B14F-4D97-AF65-F5344CB8AC3E}">
        <p14:creationId xmlns:p14="http://schemas.microsoft.com/office/powerpoint/2010/main" val="128011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611188"/>
            <a:ext cx="6191250" cy="720725"/>
          </a:xfrm>
        </p:spPr>
        <p:txBody>
          <a:bodyPr/>
          <a:lstStyle/>
          <a:p>
            <a:r>
              <a:rPr lang="en-US" altLang="en-US" sz="2800" dirty="0" smtClean="0">
                <a:latin typeface="Arial" panose="020B0604020202020204" pitchFamily="34" charset="0"/>
              </a:rPr>
              <a:t>Background</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1619250"/>
            <a:ext cx="583247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400" u="none" kern="0" dirty="0" smtClean="0">
                <a:latin typeface="Arial" panose="020B0604020202020204" pitchFamily="34" charset="0"/>
              </a:rPr>
              <a:t>NPA 709 serves 211 Exchange Areas</a:t>
            </a:r>
          </a:p>
          <a:p>
            <a:r>
              <a:rPr lang="en-US" altLang="en-US" sz="2400" u="none" kern="0" dirty="0" smtClean="0">
                <a:latin typeface="Arial" panose="020B0604020202020204" pitchFamily="34" charset="0"/>
              </a:rPr>
              <a:t>NPA 709 serves the </a:t>
            </a:r>
            <a:r>
              <a:rPr lang="en-GB" altLang="en-US" sz="2400" u="none" kern="0" dirty="0" smtClean="0">
                <a:latin typeface="Arial" panose="020B0604020202020204" pitchFamily="34" charset="0"/>
              </a:rPr>
              <a:t>province of Newfoundland and Labrador</a:t>
            </a:r>
            <a:endParaRPr lang="en-CA" altLang="en-US" sz="2400" u="none" kern="0" dirty="0" smtClean="0">
              <a:latin typeface="Arial" panose="020B0604020202020204" pitchFamily="34" charset="0"/>
            </a:endParaRPr>
          </a:p>
          <a:p>
            <a:r>
              <a:rPr lang="en-GB" altLang="en-US" sz="2400" u="none" kern="0" dirty="0" smtClean="0">
                <a:latin typeface="Arial" panose="020B0604020202020204" pitchFamily="34" charset="0"/>
              </a:rPr>
              <a:t>Most of the growth for existing service providers in area code 709 is concentrated in less than ten (10) Exchange Areas, with the majority of this growth being in the Exchange Areas of </a:t>
            </a:r>
            <a:r>
              <a:rPr lang="en-CA" altLang="en-US" sz="2400" u="none" kern="0" dirty="0">
                <a:latin typeface="Arial" panose="020B0604020202020204" pitchFamily="34" charset="0"/>
              </a:rPr>
              <a:t>Corner Brook, Gander, Grand Falls, Happy </a:t>
            </a:r>
            <a:r>
              <a:rPr lang="en-CA" altLang="en-US" sz="2400" u="none" kern="0" dirty="0" smtClean="0">
                <a:latin typeface="Arial" panose="020B0604020202020204" pitchFamily="34" charset="0"/>
              </a:rPr>
              <a:t>Valley-Goose </a:t>
            </a:r>
            <a:r>
              <a:rPr lang="en-CA" altLang="en-US" sz="2400" u="none" kern="0" dirty="0">
                <a:latin typeface="Arial" panose="020B0604020202020204" pitchFamily="34" charset="0"/>
              </a:rPr>
              <a:t>Bay, Labrador </a:t>
            </a:r>
            <a:r>
              <a:rPr lang="en-CA" altLang="en-US" sz="2400" u="none" kern="0" dirty="0" smtClean="0">
                <a:latin typeface="Arial" panose="020B0604020202020204" pitchFamily="34" charset="0"/>
              </a:rPr>
              <a:t>City-</a:t>
            </a:r>
            <a:r>
              <a:rPr lang="en-CA" altLang="en-US" sz="2400" u="none" kern="0" dirty="0" err="1" smtClean="0">
                <a:latin typeface="Arial" panose="020B0604020202020204" pitchFamily="34" charset="0"/>
              </a:rPr>
              <a:t>Wabush</a:t>
            </a:r>
            <a:r>
              <a:rPr lang="en-CA" altLang="en-US" sz="2400" u="none" kern="0" dirty="0">
                <a:latin typeface="Arial" panose="020B0604020202020204" pitchFamily="34" charset="0"/>
              </a:rPr>
              <a:t>, </a:t>
            </a:r>
            <a:r>
              <a:rPr lang="en-CA" altLang="en-US" sz="2400" u="none" kern="0" dirty="0" err="1">
                <a:latin typeface="Arial" panose="020B0604020202020204" pitchFamily="34" charset="0"/>
              </a:rPr>
              <a:t>Marystown</a:t>
            </a:r>
            <a:r>
              <a:rPr lang="en-CA" altLang="en-US" sz="2400" u="none" kern="0" dirty="0">
                <a:latin typeface="Arial" panose="020B0604020202020204" pitchFamily="34" charset="0"/>
              </a:rPr>
              <a:t> and St. </a:t>
            </a:r>
            <a:r>
              <a:rPr lang="en-CA" altLang="en-US" sz="2400" u="none" kern="0" dirty="0" smtClean="0">
                <a:latin typeface="Arial" panose="020B0604020202020204" pitchFamily="34" charset="0"/>
              </a:rPr>
              <a:t>John’s</a:t>
            </a:r>
          </a:p>
          <a:p>
            <a:r>
              <a:rPr lang="en-US" altLang="en-US" sz="2400" u="none" kern="0" dirty="0" smtClean="0">
                <a:latin typeface="Arial" panose="020B0604020202020204" pitchFamily="34" charset="0"/>
              </a:rPr>
              <a:t>Projected Future Average Growth is 15 </a:t>
            </a:r>
            <a:r>
              <a:rPr lang="en-US" altLang="en-US" sz="2400" u="none" kern="0" dirty="0" err="1" smtClean="0">
                <a:latin typeface="Arial" panose="020B0604020202020204" pitchFamily="34" charset="0"/>
              </a:rPr>
              <a:t>NXXs</a:t>
            </a:r>
            <a:r>
              <a:rPr lang="en-US" altLang="en-US" sz="2400" u="none" kern="0" dirty="0" smtClean="0">
                <a:latin typeface="Arial" panose="020B0604020202020204" pitchFamily="34" charset="0"/>
              </a:rPr>
              <a:t>/year</a:t>
            </a:r>
          </a:p>
          <a:p>
            <a:r>
              <a:rPr lang="en-US" altLang="en-US" sz="2400" u="none" kern="0" dirty="0" smtClean="0">
                <a:latin typeface="Arial" panose="020B0604020202020204" pitchFamily="34" charset="0"/>
              </a:rPr>
              <a:t>NPA 709 is projected to exhaust in March 2019</a:t>
            </a:r>
          </a:p>
        </p:txBody>
      </p:sp>
    </p:spTree>
    <p:extLst>
      <p:ext uri="{BB962C8B-B14F-4D97-AF65-F5344CB8AC3E}">
        <p14:creationId xmlns:p14="http://schemas.microsoft.com/office/powerpoint/2010/main" val="5007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14350" y="1044575"/>
            <a:ext cx="5829300" cy="863600"/>
          </a:xfrm>
        </p:spPr>
        <p:txBody>
          <a:bodyPr/>
          <a:lstStyle/>
          <a:p>
            <a:r>
              <a:rPr lang="en-US" altLang="en-US" sz="2000" dirty="0" smtClean="0">
                <a:latin typeface="Arial" panose="020B0604020202020204" pitchFamily="34" charset="0"/>
              </a:rPr>
              <a:t>NPA 709 Actual and Forecast CO Code Assignments</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628900"/>
            <a:ext cx="5715000" cy="3886200"/>
          </a:xfrm>
          <a:prstGeom prst="rect">
            <a:avLst/>
          </a:prstGeom>
          <a:noFill/>
          <a:ln>
            <a:noFill/>
          </a:ln>
        </p:spPr>
      </p:pic>
    </p:spTree>
    <p:extLst>
      <p:ext uri="{BB962C8B-B14F-4D97-AF65-F5344CB8AC3E}">
        <p14:creationId xmlns:p14="http://schemas.microsoft.com/office/powerpoint/2010/main" val="260192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14350" y="1044575"/>
            <a:ext cx="5829300" cy="863600"/>
          </a:xfrm>
        </p:spPr>
        <p:txBody>
          <a:bodyPr/>
          <a:lstStyle/>
          <a:p>
            <a:r>
              <a:rPr lang="en-US" altLang="en-US" sz="2000" dirty="0" smtClean="0">
                <a:latin typeface="Arial" panose="020B0604020202020204" pitchFamily="34" charset="0"/>
              </a:rPr>
              <a:t>NPA 709 CO Code Exhaust April 2016 J-</a:t>
            </a:r>
            <a:r>
              <a:rPr lang="en-US" altLang="en-US" sz="2000" dirty="0" err="1" smtClean="0">
                <a:latin typeface="Arial" panose="020B0604020202020204" pitchFamily="34" charset="0"/>
              </a:rPr>
              <a:t>NRUF</a:t>
            </a:r>
            <a:endParaRPr lang="en-US" altLang="en-US" sz="2000" dirty="0" smtClean="0">
              <a:latin typeface="Arial" panose="020B060402020202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862262"/>
            <a:ext cx="5715000" cy="3419475"/>
          </a:xfrm>
          <a:prstGeom prst="rect">
            <a:avLst/>
          </a:prstGeom>
          <a:noFill/>
          <a:ln>
            <a:noFill/>
          </a:ln>
        </p:spPr>
      </p:pic>
    </p:spTree>
    <p:extLst>
      <p:ext uri="{BB962C8B-B14F-4D97-AF65-F5344CB8AC3E}">
        <p14:creationId xmlns:p14="http://schemas.microsoft.com/office/powerpoint/2010/main" val="263319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14350" y="900113"/>
            <a:ext cx="5829300" cy="1008062"/>
          </a:xfrm>
        </p:spPr>
        <p:txBody>
          <a:bodyPr/>
          <a:lstStyle/>
          <a:p>
            <a:r>
              <a:rPr lang="en-US" altLang="en-US" sz="2000" dirty="0" smtClean="0">
                <a:latin typeface="Arial" panose="020B0604020202020204" pitchFamily="34" charset="0"/>
              </a:rPr>
              <a:t>NPA 709 Admin and LEC+WSP CO Codes</a:t>
            </a:r>
            <a:br>
              <a:rPr lang="en-US" altLang="en-US" sz="2000" dirty="0" smtClean="0">
                <a:latin typeface="Arial" panose="020B0604020202020204" pitchFamily="34" charset="0"/>
              </a:rPr>
            </a:br>
            <a:r>
              <a:rPr lang="en-US" altLang="en-US" sz="2000" dirty="0" smtClean="0">
                <a:latin typeface="Arial" panose="020B0604020202020204" pitchFamily="34" charset="0"/>
              </a:rPr>
              <a:t>April 2016 J-NRUF</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862262"/>
            <a:ext cx="5715000" cy="3419475"/>
          </a:xfrm>
          <a:prstGeom prst="rect">
            <a:avLst/>
          </a:prstGeom>
          <a:noFill/>
          <a:ln>
            <a:noFill/>
          </a:ln>
        </p:spPr>
      </p:pic>
    </p:spTree>
    <p:extLst>
      <p:ext uri="{BB962C8B-B14F-4D97-AF65-F5344CB8AC3E}">
        <p14:creationId xmlns:p14="http://schemas.microsoft.com/office/powerpoint/2010/main" val="41888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14350" y="1044575"/>
            <a:ext cx="5829300" cy="863600"/>
          </a:xfrm>
        </p:spPr>
        <p:txBody>
          <a:bodyPr/>
          <a:lstStyle/>
          <a:p>
            <a:r>
              <a:rPr lang="en-US" altLang="en-US" sz="2000" dirty="0" smtClean="0">
                <a:latin typeface="Arial" panose="020B0604020202020204" pitchFamily="34" charset="0"/>
              </a:rPr>
              <a:t>NPA 709 CO Code Exhaust May 2016 </a:t>
            </a:r>
            <a:br>
              <a:rPr lang="en-US" altLang="en-US" sz="2000" dirty="0" smtClean="0">
                <a:latin typeface="Arial" panose="020B0604020202020204" pitchFamily="34" charset="0"/>
              </a:rPr>
            </a:br>
            <a:r>
              <a:rPr lang="en-US" altLang="en-US" sz="2000" dirty="0" err="1" smtClean="0">
                <a:latin typeface="Arial" panose="020B0604020202020204" pitchFamily="34" charset="0"/>
              </a:rPr>
              <a:t>NoC</a:t>
            </a:r>
            <a:r>
              <a:rPr lang="en-US" altLang="en-US" sz="2000" dirty="0" smtClean="0">
                <a:latin typeface="Arial" panose="020B0604020202020204" pitchFamily="34" charset="0"/>
              </a:rPr>
              <a:t> and April 2016 J-NRUF</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862262"/>
            <a:ext cx="5715000" cy="3419475"/>
          </a:xfrm>
          <a:prstGeom prst="rect">
            <a:avLst/>
          </a:prstGeom>
          <a:noFill/>
          <a:ln>
            <a:noFill/>
          </a:ln>
        </p:spPr>
      </p:pic>
    </p:spTree>
    <p:extLst>
      <p:ext uri="{BB962C8B-B14F-4D97-AF65-F5344CB8AC3E}">
        <p14:creationId xmlns:p14="http://schemas.microsoft.com/office/powerpoint/2010/main" val="389154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14350" y="1044575"/>
            <a:ext cx="5829300" cy="863600"/>
          </a:xfrm>
        </p:spPr>
        <p:txBody>
          <a:bodyPr/>
          <a:lstStyle/>
          <a:p>
            <a:r>
              <a:rPr lang="en-US" altLang="en-US" sz="4000" dirty="0" smtClean="0">
                <a:solidFill>
                  <a:schemeClr val="tx1"/>
                </a:solidFill>
              </a:rPr>
              <a:t>NPA 709 and </a:t>
            </a:r>
            <a:br>
              <a:rPr lang="en-US" altLang="en-US" sz="4000" dirty="0" smtClean="0">
                <a:solidFill>
                  <a:schemeClr val="tx1"/>
                </a:solidFill>
              </a:rPr>
            </a:br>
            <a:r>
              <a:rPr lang="en-US" altLang="en-US" sz="4000" dirty="0" smtClean="0">
                <a:solidFill>
                  <a:schemeClr val="tx1"/>
                </a:solidFill>
              </a:rPr>
              <a:t>Adjacent Area Codes</a:t>
            </a:r>
          </a:p>
        </p:txBody>
      </p:sp>
      <p:pic>
        <p:nvPicPr>
          <p:cNvPr id="4" name="Picture 3" descr="OverviewAndAdjacentNPAs_MI_expo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720" y="2483768"/>
            <a:ext cx="4850904" cy="56653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14350" y="900113"/>
            <a:ext cx="5829300" cy="1008062"/>
          </a:xfrm>
        </p:spPr>
        <p:txBody>
          <a:bodyPr/>
          <a:lstStyle/>
          <a:p>
            <a:r>
              <a:rPr lang="en-US" altLang="en-US" sz="2000" dirty="0" smtClean="0">
                <a:latin typeface="Arial" panose="020B0604020202020204" pitchFamily="34" charset="0"/>
              </a:rPr>
              <a:t>NPA 709 Admin and LEC+WSP CO Codes</a:t>
            </a:r>
            <a:br>
              <a:rPr lang="en-US" altLang="en-US" sz="2000" dirty="0" smtClean="0">
                <a:latin typeface="Arial" panose="020B0604020202020204" pitchFamily="34" charset="0"/>
              </a:rPr>
            </a:br>
            <a:r>
              <a:rPr lang="en-US" altLang="en-US" sz="2000" dirty="0" smtClean="0">
                <a:latin typeface="Arial" panose="020B0604020202020204" pitchFamily="34" charset="0"/>
              </a:rPr>
              <a:t>May 2016 </a:t>
            </a:r>
            <a:r>
              <a:rPr lang="en-US" altLang="en-US" sz="2000" dirty="0" err="1" smtClean="0">
                <a:latin typeface="Arial" panose="020B0604020202020204" pitchFamily="34" charset="0"/>
              </a:rPr>
              <a:t>NoC</a:t>
            </a:r>
            <a:r>
              <a:rPr lang="en-US" altLang="en-US" sz="2000" dirty="0" smtClean="0">
                <a:latin typeface="Arial" panose="020B0604020202020204" pitchFamily="34" charset="0"/>
              </a:rPr>
              <a:t> and April 2016 J-NRUF</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862262"/>
            <a:ext cx="5715000" cy="3419475"/>
          </a:xfrm>
          <a:prstGeom prst="rect">
            <a:avLst/>
          </a:prstGeom>
          <a:noFill/>
          <a:ln>
            <a:noFill/>
          </a:ln>
        </p:spPr>
      </p:pic>
    </p:spTree>
    <p:extLst>
      <p:ext uri="{BB962C8B-B14F-4D97-AF65-F5344CB8AC3E}">
        <p14:creationId xmlns:p14="http://schemas.microsoft.com/office/powerpoint/2010/main" val="228693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827088"/>
            <a:ext cx="6191250" cy="649287"/>
          </a:xfrm>
        </p:spPr>
        <p:txBody>
          <a:bodyPr/>
          <a:lstStyle/>
          <a:p>
            <a:r>
              <a:rPr lang="en-US" altLang="en-US" sz="2800" dirty="0" smtClean="0">
                <a:solidFill>
                  <a:schemeClr val="tx1"/>
                </a:solidFill>
                <a:latin typeface="Arial" panose="020B0604020202020204" pitchFamily="34" charset="0"/>
              </a:rPr>
              <a:t>CO Codes available for assignment in NPA 709</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333375" y="1835150"/>
            <a:ext cx="61912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66700" indent="-266700">
              <a:lnSpc>
                <a:spcPct val="80000"/>
              </a:lnSpc>
              <a:buFontTx/>
              <a:buNone/>
              <a:tabLst>
                <a:tab pos="5295900" algn="r"/>
              </a:tabLst>
            </a:pPr>
            <a:r>
              <a:rPr lang="en-US" altLang="en-US" sz="1000" b="1" u="none" kern="0" dirty="0" smtClean="0">
                <a:latin typeface="Arial" panose="020B0604020202020204" pitchFamily="34" charset="0"/>
              </a:rPr>
              <a:t>Total CO Codes in an NPA (NXX format)</a:t>
            </a:r>
            <a:r>
              <a:rPr lang="en-US" altLang="en-US" sz="1000" u="none" kern="0" dirty="0" smtClean="0">
                <a:latin typeface="Arial" panose="020B0604020202020204" pitchFamily="34" charset="0"/>
              </a:rPr>
              <a:t>		</a:t>
            </a:r>
            <a:r>
              <a:rPr lang="en-US" altLang="en-US" sz="1000" b="1" u="none" kern="0" dirty="0" smtClean="0">
                <a:latin typeface="Arial" panose="020B0604020202020204" pitchFamily="34" charset="0"/>
              </a:rPr>
              <a:t>800</a:t>
            </a:r>
          </a:p>
          <a:p>
            <a:pPr marL="266700" indent="-266700">
              <a:lnSpc>
                <a:spcPct val="80000"/>
              </a:lnSpc>
              <a:buFontTx/>
              <a:buNone/>
              <a:tabLst>
                <a:tab pos="5295900" algn="r"/>
              </a:tabLst>
            </a:pPr>
            <a:endParaRPr lang="en-US" altLang="en-US" sz="1000" b="1" u="none" kern="0" dirty="0" smtClean="0">
              <a:latin typeface="Arial" panose="020B0604020202020204" pitchFamily="34" charset="0"/>
            </a:endParaRPr>
          </a:p>
          <a:p>
            <a:pPr marL="266700" indent="-266700">
              <a:lnSpc>
                <a:spcPct val="80000"/>
              </a:lnSpc>
              <a:buFontTx/>
              <a:buNone/>
              <a:tabLst>
                <a:tab pos="5295900" algn="r"/>
              </a:tabLst>
            </a:pPr>
            <a:r>
              <a:rPr lang="en-US" altLang="en-US" sz="1000" b="1" u="none" kern="0" dirty="0" smtClean="0">
                <a:latin typeface="Arial" panose="020B0604020202020204" pitchFamily="34" charset="0"/>
              </a:rPr>
              <a:t>CO Codes unassignable prior to a Jeopardy Condition:	</a:t>
            </a:r>
          </a:p>
          <a:p>
            <a:pPr marL="266700" indent="-266700">
              <a:lnSpc>
                <a:spcPct val="80000"/>
              </a:lnSpc>
              <a:tabLst>
                <a:tab pos="5295900" algn="r"/>
              </a:tabLst>
            </a:pPr>
            <a:r>
              <a:rPr lang="en-US" altLang="en-US" sz="1000" u="none" kern="0" dirty="0" err="1" smtClean="0">
                <a:latin typeface="Arial" panose="020B0604020202020204" pitchFamily="34" charset="0"/>
              </a:rPr>
              <a:t>N11</a:t>
            </a:r>
            <a:r>
              <a:rPr lang="en-US" altLang="en-US" sz="1000" u="none" kern="0" dirty="0" smtClean="0">
                <a:latin typeface="Arial" panose="020B0604020202020204" pitchFamily="34" charset="0"/>
              </a:rPr>
              <a:t> Service Codes (211, 311, 411, 511, 611, 711</a:t>
            </a:r>
            <a:r>
              <a:rPr lang="en-US" altLang="en-US" sz="1000" u="none" kern="0" dirty="0">
                <a:latin typeface="Arial" panose="020B0604020202020204" pitchFamily="34" charset="0"/>
              </a:rPr>
              <a:t>, 811 &amp; 911</a:t>
            </a:r>
            <a:r>
              <a:rPr lang="en-US" altLang="en-US" sz="1000" u="none" kern="0" dirty="0" smtClean="0">
                <a:latin typeface="Arial" panose="020B0604020202020204" pitchFamily="34" charset="0"/>
              </a:rPr>
              <a:t>)		    8</a:t>
            </a:r>
          </a:p>
          <a:p>
            <a:pPr marL="266700" indent="-266700">
              <a:lnSpc>
                <a:spcPct val="80000"/>
              </a:lnSpc>
              <a:tabLst>
                <a:tab pos="5295900" algn="r"/>
              </a:tabLst>
            </a:pPr>
            <a:r>
              <a:rPr lang="en-US" altLang="en-US" sz="1000" u="none" kern="0" dirty="0" smtClean="0">
                <a:latin typeface="Arial" panose="020B0604020202020204" pitchFamily="34" charset="0"/>
              </a:rPr>
              <a:t>Special Use Codes (555, 950 &amp; 976)		    3</a:t>
            </a:r>
          </a:p>
          <a:p>
            <a:pPr marL="266700" indent="-266700">
              <a:lnSpc>
                <a:spcPct val="80000"/>
              </a:lnSpc>
              <a:tabLst>
                <a:tab pos="5295900" algn="r"/>
              </a:tabLst>
            </a:pPr>
            <a:r>
              <a:rPr lang="en-US" altLang="en-US" sz="1000" u="none" kern="0" dirty="0" smtClean="0">
                <a:latin typeface="Arial" panose="020B0604020202020204" pitchFamily="34" charset="0"/>
              </a:rPr>
              <a:t>Home NPA(s) (709)		    1</a:t>
            </a:r>
          </a:p>
          <a:p>
            <a:pPr marL="266700" indent="-266700">
              <a:lnSpc>
                <a:spcPct val="80000"/>
              </a:lnSpc>
              <a:tabLst>
                <a:tab pos="5295900" algn="r"/>
              </a:tabLst>
            </a:pPr>
            <a:r>
              <a:rPr lang="en-US" altLang="en-US" sz="1000" u="none" kern="0" dirty="0" smtClean="0">
                <a:latin typeface="Arial" panose="020B0604020202020204" pitchFamily="34" charset="0"/>
              </a:rPr>
              <a:t>Current </a:t>
            </a:r>
            <a:r>
              <a:rPr lang="en-US" altLang="en-US" sz="1000" u="none" kern="0" dirty="0" err="1" smtClean="0">
                <a:latin typeface="Arial" panose="020B0604020202020204" pitchFamily="34" charset="0"/>
              </a:rPr>
              <a:t>Neighbouring</a:t>
            </a:r>
            <a:r>
              <a:rPr lang="en-US" altLang="en-US" sz="1000" u="none" kern="0" dirty="0" smtClean="0">
                <a:latin typeface="Arial" panose="020B0604020202020204" pitchFamily="34" charset="0"/>
              </a:rPr>
              <a:t> NPA (418 &amp; 581)		    2</a:t>
            </a:r>
          </a:p>
          <a:p>
            <a:pPr marL="266700" indent="-266700">
              <a:lnSpc>
                <a:spcPct val="80000"/>
              </a:lnSpc>
              <a:tabLst>
                <a:tab pos="5295900" algn="r"/>
              </a:tabLst>
            </a:pPr>
            <a:r>
              <a:rPr lang="en-US" altLang="en-US" sz="1000" u="none" kern="0" dirty="0" smtClean="0">
                <a:latin typeface="Arial" panose="020B0604020202020204" pitchFamily="34" charset="0"/>
              </a:rPr>
              <a:t>Future Canadian Geographic NPAs </a:t>
            </a:r>
            <a:r>
              <a:rPr lang="en-US" altLang="en-US" sz="1000" u="none" kern="0" dirty="0">
                <a:latin typeface="Arial" panose="020B0604020202020204" pitchFamily="34" charset="0"/>
              </a:rPr>
              <a:t>(354, 367, 382, 387, 474, 487, 568, 871, </a:t>
            </a:r>
            <a:r>
              <a:rPr lang="en-US" altLang="en-US" sz="1000" u="none" kern="0" dirty="0" smtClean="0">
                <a:latin typeface="Arial" panose="020B0604020202020204" pitchFamily="34" charset="0"/>
              </a:rPr>
              <a:t>879 </a:t>
            </a:r>
            <a:r>
              <a:rPr lang="en-US" altLang="en-US" sz="1000" u="none" kern="0" dirty="0">
                <a:latin typeface="Arial" panose="020B0604020202020204" pitchFamily="34" charset="0"/>
              </a:rPr>
              <a:t>&amp;</a:t>
            </a:r>
            <a:r>
              <a:rPr lang="en-US" altLang="en-US" sz="1000" u="none" kern="0" dirty="0" smtClean="0">
                <a:latin typeface="Arial" panose="020B0604020202020204" pitchFamily="34" charset="0"/>
              </a:rPr>
              <a:t> </a:t>
            </a:r>
            <a:r>
              <a:rPr lang="en-US" altLang="en-US" sz="1000" u="none" kern="0" dirty="0">
                <a:latin typeface="Arial" panose="020B0604020202020204" pitchFamily="34" charset="0"/>
              </a:rPr>
              <a:t>942)</a:t>
            </a:r>
            <a:r>
              <a:rPr lang="en-US" altLang="en-US" sz="1000" u="none" kern="0" dirty="0" smtClean="0">
                <a:latin typeface="Arial" panose="020B0604020202020204" pitchFamily="34" charset="0"/>
              </a:rPr>
              <a:t>		  10</a:t>
            </a:r>
          </a:p>
          <a:p>
            <a:pPr marL="266700" indent="-266700">
              <a:lnSpc>
                <a:spcPct val="80000"/>
              </a:lnSpc>
              <a:tabLst>
                <a:tab pos="5295900" algn="r"/>
              </a:tabLst>
            </a:pPr>
            <a:r>
              <a:rPr lang="en-US" altLang="en-US" sz="1000" u="none" kern="0" dirty="0" smtClean="0">
                <a:latin typeface="Arial" panose="020B0604020202020204" pitchFamily="34" charset="0"/>
              </a:rPr>
              <a:t>Plant Test Codes (958 &amp; 959)		    2</a:t>
            </a:r>
          </a:p>
          <a:p>
            <a:pPr marL="266700" indent="-266700">
              <a:lnSpc>
                <a:spcPct val="80000"/>
              </a:lnSpc>
              <a:tabLst>
                <a:tab pos="5295900" algn="r"/>
              </a:tabLst>
            </a:pPr>
            <a:r>
              <a:rPr lang="en-US" altLang="en-US" sz="1000" u="none" kern="0" dirty="0" smtClean="0">
                <a:latin typeface="Arial" panose="020B0604020202020204" pitchFamily="34" charset="0"/>
              </a:rPr>
              <a:t>Special 7-Digit Dialing Codes (310, 610 &amp; 810)		    3</a:t>
            </a:r>
          </a:p>
          <a:p>
            <a:pPr marL="266700" indent="-266700">
              <a:lnSpc>
                <a:spcPct val="80000"/>
              </a:lnSpc>
              <a:tabLst>
                <a:tab pos="5295900" algn="r"/>
              </a:tabLst>
            </a:pPr>
            <a:r>
              <a:rPr lang="en-US" altLang="en-US" sz="1000" u="none" kern="0" dirty="0" smtClean="0">
                <a:latin typeface="Arial" panose="020B0604020202020204" pitchFamily="34" charset="0"/>
              </a:rPr>
              <a:t>CO Codes from 709 NPA set aside for Initial Code Assignments for New Entrants only		    2</a:t>
            </a:r>
          </a:p>
          <a:p>
            <a:pPr marL="266700" indent="-266700">
              <a:lnSpc>
                <a:spcPct val="80000"/>
              </a:lnSpc>
              <a:tabLst>
                <a:tab pos="5295900" algn="r"/>
              </a:tabLst>
            </a:pPr>
            <a:r>
              <a:rPr lang="en-US" altLang="en-US" sz="1000" u="none" kern="0" dirty="0" smtClean="0">
                <a:latin typeface="Arial" panose="020B0604020202020204" pitchFamily="34" charset="0"/>
              </a:rPr>
              <a:t>911 Misdial Codes (912, 914 &amp; 915)		    3</a:t>
            </a:r>
          </a:p>
          <a:p>
            <a:pPr marL="266700" indent="-266700">
              <a:lnSpc>
                <a:spcPct val="80000"/>
              </a:lnSpc>
              <a:buFontTx/>
              <a:buNone/>
              <a:tabLst>
                <a:tab pos="5295900" algn="r"/>
              </a:tabLst>
            </a:pPr>
            <a:r>
              <a:rPr lang="en-CA" altLang="en-US" sz="1000" u="none" kern="0" dirty="0" smtClean="0">
                <a:latin typeface="Arial" panose="020B0604020202020204" pitchFamily="34" charset="0"/>
              </a:rPr>
              <a:t>	</a:t>
            </a:r>
            <a:r>
              <a:rPr lang="en-US" altLang="en-US" sz="1000" u="none" kern="0" dirty="0" smtClean="0">
                <a:latin typeface="Arial" panose="020B0604020202020204" pitchFamily="34" charset="0"/>
              </a:rPr>
              <a:t>		</a:t>
            </a:r>
          </a:p>
          <a:p>
            <a:pPr marL="266700" indent="-266700">
              <a:lnSpc>
                <a:spcPct val="80000"/>
              </a:lnSpc>
              <a:buFontTx/>
              <a:buNone/>
              <a:tabLst>
                <a:tab pos="5295900" algn="r"/>
              </a:tabLst>
            </a:pPr>
            <a:r>
              <a:rPr lang="en-CA" altLang="en-US" sz="1000" u="none" kern="0" dirty="0" smtClean="0">
                <a:latin typeface="Arial" panose="020B0604020202020204" pitchFamily="34" charset="0"/>
              </a:rPr>
              <a:t>	</a:t>
            </a:r>
            <a:r>
              <a:rPr lang="en-US" altLang="en-US" sz="1000" b="1" u="none" kern="0" dirty="0" smtClean="0">
                <a:latin typeface="Arial" panose="020B0604020202020204" pitchFamily="34" charset="0"/>
              </a:rPr>
              <a:t>Subtotal</a:t>
            </a:r>
            <a:r>
              <a:rPr lang="en-US" altLang="en-US" sz="1000" u="none" kern="0" dirty="0" smtClean="0">
                <a:latin typeface="Arial" panose="020B0604020202020204" pitchFamily="34" charset="0"/>
              </a:rPr>
              <a:t>		  34</a:t>
            </a:r>
            <a:endParaRPr lang="en-US" altLang="en-US" sz="1000" b="1" u="none" kern="0" dirty="0" smtClean="0">
              <a:latin typeface="Arial" panose="020B0604020202020204" pitchFamily="34" charset="0"/>
            </a:endParaRPr>
          </a:p>
          <a:p>
            <a:pPr marL="266700" indent="-266700">
              <a:lnSpc>
                <a:spcPct val="80000"/>
              </a:lnSpc>
              <a:buFontTx/>
              <a:buNone/>
              <a:tabLst>
                <a:tab pos="5295900" algn="r"/>
              </a:tabLst>
            </a:pPr>
            <a:endParaRPr lang="en-US" altLang="en-US" sz="1000" b="1" u="none" kern="0" dirty="0" smtClean="0">
              <a:latin typeface="Arial" panose="020B0604020202020204" pitchFamily="34" charset="0"/>
            </a:endParaRPr>
          </a:p>
          <a:p>
            <a:pPr marL="266700" indent="-266700">
              <a:lnSpc>
                <a:spcPct val="80000"/>
              </a:lnSpc>
              <a:buFontTx/>
              <a:buNone/>
              <a:tabLst>
                <a:tab pos="5295900" algn="r"/>
              </a:tabLst>
            </a:pPr>
            <a:r>
              <a:rPr lang="en-US" altLang="en-US" sz="1000" b="1" u="none" kern="0" dirty="0" smtClean="0">
                <a:latin typeface="Arial" panose="020B0604020202020204" pitchFamily="34" charset="0"/>
              </a:rPr>
              <a:t>Assignable CO Codes prior to a Jeopardy Condition</a:t>
            </a:r>
            <a:r>
              <a:rPr lang="en-US" altLang="en-US" sz="1000" u="none" kern="0" dirty="0" smtClean="0">
                <a:latin typeface="Arial" panose="020B0604020202020204" pitchFamily="34" charset="0"/>
              </a:rPr>
              <a:t>		</a:t>
            </a:r>
            <a:r>
              <a:rPr lang="en-US" altLang="en-US" sz="1000" b="1" u="none" kern="0" dirty="0" smtClean="0">
                <a:latin typeface="Arial" panose="020B0604020202020204" pitchFamily="34" charset="0"/>
              </a:rPr>
              <a:t>766</a:t>
            </a:r>
          </a:p>
          <a:p>
            <a:pPr marL="266700" indent="-266700">
              <a:lnSpc>
                <a:spcPct val="80000"/>
              </a:lnSpc>
              <a:buFontTx/>
              <a:buNone/>
              <a:tabLst>
                <a:tab pos="5295900" algn="r"/>
              </a:tabLst>
            </a:pPr>
            <a:endParaRPr lang="en-US" altLang="en-US" sz="1000" b="1" u="none" kern="0" dirty="0" smtClean="0">
              <a:latin typeface="Arial" panose="020B0604020202020204" pitchFamily="34" charset="0"/>
            </a:endParaRPr>
          </a:p>
          <a:p>
            <a:pPr marL="266700" indent="-266700">
              <a:lnSpc>
                <a:spcPct val="80000"/>
              </a:lnSpc>
              <a:buFontTx/>
              <a:buNone/>
              <a:tabLst>
                <a:tab pos="5295900" algn="r"/>
              </a:tabLst>
            </a:pPr>
            <a:r>
              <a:rPr lang="en-US" altLang="en-US" sz="1000" b="1" u="none" kern="0" dirty="0" smtClean="0">
                <a:latin typeface="Arial" panose="020B0604020202020204" pitchFamily="34" charset="0"/>
              </a:rPr>
              <a:t>CO Codes that become assignable in a Jeopardy Condition</a:t>
            </a:r>
            <a:r>
              <a:rPr lang="en-US" altLang="en-US" sz="1000" u="none" kern="0" dirty="0" smtClean="0">
                <a:latin typeface="Arial" panose="020B0604020202020204" pitchFamily="34" charset="0"/>
              </a:rPr>
              <a:t>	</a:t>
            </a:r>
          </a:p>
          <a:p>
            <a:pPr marL="266700" indent="-266700">
              <a:lnSpc>
                <a:spcPct val="80000"/>
              </a:lnSpc>
              <a:tabLst>
                <a:tab pos="5295900" algn="r"/>
              </a:tabLst>
            </a:pPr>
            <a:r>
              <a:rPr lang="en-US" altLang="en-US" sz="1000" u="none" kern="0" dirty="0" smtClean="0">
                <a:latin typeface="Arial" panose="020B0604020202020204" pitchFamily="34" charset="0"/>
              </a:rPr>
              <a:t>911 Misdial Codes (912, 914 &amp; 915)		    3</a:t>
            </a:r>
          </a:p>
          <a:p>
            <a:pPr marL="266700" indent="-266700">
              <a:lnSpc>
                <a:spcPct val="80000"/>
              </a:lnSpc>
              <a:tabLst>
                <a:tab pos="5295900" algn="r"/>
              </a:tabLst>
            </a:pPr>
            <a:r>
              <a:rPr lang="en-US" altLang="en-US" sz="1000" u="none" kern="0" dirty="0" smtClean="0">
                <a:latin typeface="Arial" panose="020B0604020202020204" pitchFamily="34" charset="0"/>
              </a:rPr>
              <a:t>Future Canadian Geographic NPAs </a:t>
            </a:r>
            <a:r>
              <a:rPr lang="en-US" altLang="en-US" sz="1000" u="none" kern="0" dirty="0">
                <a:latin typeface="Arial" panose="020B0604020202020204" pitchFamily="34" charset="0"/>
              </a:rPr>
              <a:t>(354, 367, 382, 387, 474, 487, 568, </a:t>
            </a:r>
            <a:r>
              <a:rPr lang="en-US" altLang="en-US" sz="1000" u="none" kern="0" dirty="0" smtClean="0">
                <a:latin typeface="Arial" panose="020B0604020202020204" pitchFamily="34" charset="0"/>
              </a:rPr>
              <a:t>871 &amp; 942</a:t>
            </a:r>
            <a:r>
              <a:rPr lang="en-US" altLang="en-US" sz="1000" u="none" kern="0" dirty="0">
                <a:latin typeface="Arial" panose="020B0604020202020204" pitchFamily="34" charset="0"/>
              </a:rPr>
              <a:t>)</a:t>
            </a:r>
            <a:r>
              <a:rPr lang="en-US" altLang="en-US" sz="1000" u="none" kern="0" dirty="0" smtClean="0">
                <a:latin typeface="Arial" panose="020B0604020202020204" pitchFamily="34" charset="0"/>
              </a:rPr>
              <a:t>		    9</a:t>
            </a:r>
          </a:p>
          <a:p>
            <a:pPr marL="266700" indent="-266700">
              <a:lnSpc>
                <a:spcPct val="80000"/>
              </a:lnSpc>
              <a:tabLst>
                <a:tab pos="5295900" algn="r"/>
              </a:tabLst>
            </a:pPr>
            <a:r>
              <a:rPr lang="en-US" altLang="en-US" sz="1000" u="none" kern="0" dirty="0" err="1" smtClean="0">
                <a:latin typeface="Arial" panose="020B0604020202020204" pitchFamily="34" charset="0"/>
              </a:rPr>
              <a:t>Neighbouring</a:t>
            </a:r>
            <a:r>
              <a:rPr lang="en-US" altLang="en-US" sz="1000" u="none" kern="0" dirty="0" smtClean="0">
                <a:latin typeface="Arial" panose="020B0604020202020204" pitchFamily="34" charset="0"/>
              </a:rPr>
              <a:t> NPAs</a:t>
            </a:r>
            <a:r>
              <a:rPr lang="en-GB" altLang="en-US" sz="1000" u="none" kern="0" dirty="0" smtClean="0">
                <a:latin typeface="Arial" panose="020B0604020202020204" pitchFamily="34" charset="0"/>
              </a:rPr>
              <a:t>  ( 418 </a:t>
            </a:r>
            <a:r>
              <a:rPr lang="en-US" altLang="en-US" sz="1000" u="none" kern="0" dirty="0" smtClean="0">
                <a:latin typeface="Arial" panose="020B0604020202020204" pitchFamily="34" charset="0"/>
              </a:rPr>
              <a:t>&amp; </a:t>
            </a:r>
            <a:r>
              <a:rPr lang="en-GB" altLang="en-US" sz="1000" u="none" kern="0" dirty="0" smtClean="0">
                <a:latin typeface="Arial" panose="020B0604020202020204" pitchFamily="34" charset="0"/>
              </a:rPr>
              <a:t>581)</a:t>
            </a:r>
            <a:r>
              <a:rPr lang="en-US" altLang="en-US" sz="1000" u="none" kern="0" dirty="0" smtClean="0">
                <a:latin typeface="Arial" panose="020B0604020202020204" pitchFamily="34" charset="0"/>
              </a:rPr>
              <a:t>		    2</a:t>
            </a:r>
          </a:p>
          <a:p>
            <a:pPr marL="266700" indent="-266700">
              <a:lnSpc>
                <a:spcPct val="80000"/>
              </a:lnSpc>
              <a:buFontTx/>
              <a:buNone/>
              <a:tabLst>
                <a:tab pos="5295900" algn="r"/>
              </a:tabLst>
            </a:pPr>
            <a:r>
              <a:rPr lang="en-US" altLang="en-US" sz="1000" u="none" kern="0" dirty="0" smtClean="0">
                <a:latin typeface="Arial" panose="020B0604020202020204" pitchFamily="34" charset="0"/>
              </a:rPr>
              <a:t>	</a:t>
            </a:r>
          </a:p>
          <a:p>
            <a:pPr marL="266700" indent="-266700">
              <a:lnSpc>
                <a:spcPct val="80000"/>
              </a:lnSpc>
              <a:buFontTx/>
              <a:buNone/>
              <a:tabLst>
                <a:tab pos="5295900" algn="r"/>
              </a:tabLst>
            </a:pPr>
            <a:r>
              <a:rPr lang="en-US" altLang="en-US" sz="1000" b="1" u="none" kern="0" dirty="0" smtClean="0">
                <a:latin typeface="Arial" panose="020B0604020202020204" pitchFamily="34" charset="0"/>
              </a:rPr>
              <a:t>	Subtotal</a:t>
            </a:r>
            <a:r>
              <a:rPr lang="en-US" altLang="en-US" sz="1000" u="none" kern="0" dirty="0" smtClean="0">
                <a:latin typeface="Arial" panose="020B0604020202020204" pitchFamily="34" charset="0"/>
              </a:rPr>
              <a:t>		  </a:t>
            </a:r>
            <a:r>
              <a:rPr lang="en-US" altLang="en-US" sz="1000" b="1" u="none" kern="0" dirty="0" smtClean="0">
                <a:latin typeface="Arial" panose="020B0604020202020204" pitchFamily="34" charset="0"/>
              </a:rPr>
              <a:t>14</a:t>
            </a:r>
          </a:p>
          <a:p>
            <a:pPr marL="266700" indent="-266700">
              <a:lnSpc>
                <a:spcPct val="80000"/>
              </a:lnSpc>
              <a:buFontTx/>
              <a:buNone/>
              <a:tabLst>
                <a:tab pos="5295900" algn="r"/>
              </a:tabLst>
            </a:pPr>
            <a:endParaRPr lang="en-US" altLang="en-US" sz="1000" u="none" kern="0" dirty="0" smtClean="0">
              <a:latin typeface="Arial" panose="020B0604020202020204" pitchFamily="34" charset="0"/>
            </a:endParaRPr>
          </a:p>
          <a:p>
            <a:pPr marL="266700" indent="-266700">
              <a:lnSpc>
                <a:spcPct val="80000"/>
              </a:lnSpc>
              <a:buFontTx/>
              <a:buNone/>
              <a:tabLst>
                <a:tab pos="5295900" algn="r"/>
              </a:tabLst>
            </a:pPr>
            <a:r>
              <a:rPr lang="en-US" altLang="en-US" sz="1000" b="1" u="none" kern="0" dirty="0" smtClean="0">
                <a:latin typeface="Arial" panose="020B0604020202020204" pitchFamily="34" charset="0"/>
              </a:rPr>
              <a:t>Assignable CO Codes in a Jeopardy Condition</a:t>
            </a:r>
            <a:r>
              <a:rPr lang="en-US" altLang="en-US" sz="1000" u="none" kern="0" dirty="0" smtClean="0">
                <a:latin typeface="Arial" panose="020B0604020202020204" pitchFamily="34" charset="0"/>
              </a:rPr>
              <a:t>		</a:t>
            </a:r>
            <a:r>
              <a:rPr lang="en-US" altLang="en-US" sz="1000" b="1" u="none" kern="0" dirty="0" smtClean="0">
                <a:latin typeface="Arial" panose="020B0604020202020204" pitchFamily="34" charset="0"/>
              </a:rPr>
              <a:t>780</a:t>
            </a:r>
          </a:p>
          <a:p>
            <a:pPr marL="266700" indent="-266700">
              <a:lnSpc>
                <a:spcPct val="80000"/>
              </a:lnSpc>
              <a:buFontTx/>
              <a:buNone/>
              <a:tabLst>
                <a:tab pos="5295900" algn="r"/>
              </a:tabLst>
            </a:pPr>
            <a:endParaRPr lang="en-US" altLang="en-US" sz="1000" u="none" kern="0" dirty="0" smtClean="0">
              <a:latin typeface="Arial" panose="020B0604020202020204" pitchFamily="34" charset="0"/>
            </a:endParaRPr>
          </a:p>
          <a:p>
            <a:pPr marL="266700" indent="-266700">
              <a:lnSpc>
                <a:spcPct val="80000"/>
              </a:lnSpc>
              <a:tabLst>
                <a:tab pos="5295900" algn="r"/>
              </a:tabLst>
            </a:pPr>
            <a:r>
              <a:rPr lang="en-US" altLang="en-US" sz="1000" u="none" kern="0" dirty="0" smtClean="0">
                <a:latin typeface="Arial" panose="020B0604020202020204" pitchFamily="34" charset="0"/>
              </a:rPr>
              <a:t>Assigned Codes on 05 August 2016</a:t>
            </a:r>
            <a:r>
              <a:rPr lang="en-US" altLang="en-US" sz="1000" b="1" u="none" kern="0" dirty="0" smtClean="0">
                <a:latin typeface="Arial" panose="020B0604020202020204" pitchFamily="34" charset="0"/>
              </a:rPr>
              <a:t> 		</a:t>
            </a:r>
            <a:r>
              <a:rPr lang="en-US" altLang="en-US" sz="1000" b="1" u="none" kern="0" dirty="0" smtClean="0">
                <a:solidFill>
                  <a:srgbClr val="FF0000"/>
                </a:solidFill>
                <a:latin typeface="Arial" panose="020B0604020202020204" pitchFamily="34" charset="0"/>
              </a:rPr>
              <a:t>540</a:t>
            </a:r>
          </a:p>
          <a:p>
            <a:pPr marL="266700" indent="-266700">
              <a:lnSpc>
                <a:spcPct val="80000"/>
              </a:lnSpc>
              <a:buFontTx/>
              <a:buNone/>
              <a:tabLst>
                <a:tab pos="5295900" algn="r"/>
              </a:tabLst>
            </a:pPr>
            <a:endParaRPr lang="en-US" altLang="en-US" sz="1000" b="1" u="none" kern="0" dirty="0" smtClean="0">
              <a:latin typeface="Arial" panose="020B0604020202020204" pitchFamily="34" charset="0"/>
            </a:endParaRPr>
          </a:p>
          <a:p>
            <a:pPr marL="266700" indent="-266700">
              <a:lnSpc>
                <a:spcPct val="80000"/>
              </a:lnSpc>
              <a:tabLst>
                <a:tab pos="5295900" algn="r"/>
              </a:tabLst>
            </a:pPr>
            <a:r>
              <a:rPr lang="en-US" altLang="en-US" sz="1000" u="none" kern="0" dirty="0" smtClean="0">
                <a:latin typeface="Arial" panose="020B0604020202020204" pitchFamily="34" charset="0"/>
              </a:rPr>
              <a:t>Available Codes on 05 August 2016</a:t>
            </a:r>
            <a:r>
              <a:rPr lang="en-US" altLang="en-US" sz="1000" b="1" u="none" kern="0" dirty="0" smtClean="0">
                <a:latin typeface="Arial" panose="020B0604020202020204" pitchFamily="34" charset="0"/>
              </a:rPr>
              <a:t> </a:t>
            </a:r>
          </a:p>
          <a:p>
            <a:pPr marL="266700" indent="-266700">
              <a:lnSpc>
                <a:spcPct val="80000"/>
              </a:lnSpc>
              <a:buFontTx/>
              <a:buNone/>
              <a:tabLst>
                <a:tab pos="5295900" algn="r"/>
              </a:tabLst>
            </a:pPr>
            <a:r>
              <a:rPr lang="en-US" altLang="en-US" sz="1000" b="1" u="none" kern="0" dirty="0" smtClean="0">
                <a:latin typeface="Arial" panose="020B0604020202020204" pitchFamily="34" charset="0"/>
              </a:rPr>
              <a:t>	without a Jeopardy Condition		</a:t>
            </a:r>
            <a:r>
              <a:rPr lang="en-US" altLang="en-US" sz="1000" b="1" u="none" kern="0" dirty="0" smtClean="0">
                <a:solidFill>
                  <a:srgbClr val="FF0000"/>
                </a:solidFill>
                <a:latin typeface="Arial" panose="020B0604020202020204" pitchFamily="34" charset="0"/>
              </a:rPr>
              <a:t>226</a:t>
            </a:r>
          </a:p>
          <a:p>
            <a:pPr marL="266700" indent="-266700">
              <a:lnSpc>
                <a:spcPct val="80000"/>
              </a:lnSpc>
              <a:buFontTx/>
              <a:buNone/>
              <a:tabLst>
                <a:tab pos="5295900" algn="r"/>
              </a:tabLst>
            </a:pPr>
            <a:endParaRPr lang="en-US" altLang="en-US" sz="1000" b="1" u="none" kern="0" dirty="0" smtClean="0">
              <a:solidFill>
                <a:srgbClr val="FF0000"/>
              </a:solidFill>
              <a:latin typeface="Arial" panose="020B0604020202020204" pitchFamily="34" charset="0"/>
            </a:endParaRPr>
          </a:p>
          <a:p>
            <a:pPr marL="266700" indent="-266700">
              <a:lnSpc>
                <a:spcPct val="80000"/>
              </a:lnSpc>
              <a:tabLst>
                <a:tab pos="5295900" algn="r"/>
              </a:tabLst>
            </a:pPr>
            <a:r>
              <a:rPr lang="en-US" altLang="en-US" sz="1000" u="none" kern="0" dirty="0" smtClean="0">
                <a:latin typeface="Arial" panose="020B0604020202020204" pitchFamily="34" charset="0"/>
              </a:rPr>
              <a:t>Available Codes on 05 August 2016</a:t>
            </a:r>
            <a:r>
              <a:rPr lang="en-US" altLang="en-US" sz="1000" b="1" u="none" kern="0" dirty="0" smtClean="0">
                <a:latin typeface="Arial" panose="020B0604020202020204" pitchFamily="34" charset="0"/>
              </a:rPr>
              <a:t> </a:t>
            </a:r>
          </a:p>
          <a:p>
            <a:pPr marL="266700" indent="-266700">
              <a:lnSpc>
                <a:spcPct val="80000"/>
              </a:lnSpc>
              <a:buFontTx/>
              <a:buNone/>
              <a:tabLst>
                <a:tab pos="5295900" algn="r"/>
              </a:tabLst>
            </a:pPr>
            <a:r>
              <a:rPr lang="en-US" altLang="en-US" sz="1000" u="none" kern="0" dirty="0" smtClean="0">
                <a:latin typeface="Arial" panose="020B0604020202020204" pitchFamily="34" charset="0"/>
              </a:rPr>
              <a:t>	</a:t>
            </a:r>
            <a:r>
              <a:rPr lang="en-US" altLang="en-US" sz="1000" b="1" u="none" kern="0" dirty="0" smtClean="0">
                <a:latin typeface="Arial" panose="020B0604020202020204" pitchFamily="34" charset="0"/>
              </a:rPr>
              <a:t>in a Jeopardy Condition		</a:t>
            </a:r>
            <a:r>
              <a:rPr lang="en-US" altLang="en-US" sz="1000" b="1" u="none" kern="0" dirty="0" smtClean="0">
                <a:solidFill>
                  <a:srgbClr val="FF0000"/>
                </a:solidFill>
                <a:latin typeface="Arial" panose="020B0604020202020204" pitchFamily="34" charset="0"/>
              </a:rPr>
              <a:t>240</a:t>
            </a:r>
            <a:r>
              <a:rPr lang="en-US" altLang="en-US" sz="1000" b="1" u="none" kern="0" dirty="0" smtClean="0">
                <a:latin typeface="Arial" panose="020B0604020202020204" pitchFamily="34" charset="0"/>
              </a:rPr>
              <a:t> </a:t>
            </a:r>
            <a:r>
              <a:rPr lang="en-US" altLang="en-US" sz="1000" u="none" kern="0" dirty="0" smtClean="0">
                <a:latin typeface="Arial" panose="020B0604020202020204" pitchFamily="34" charset="0"/>
              </a:rPr>
              <a:t>	</a:t>
            </a:r>
          </a:p>
        </p:txBody>
      </p:sp>
    </p:spTree>
    <p:extLst>
      <p:ext uri="{BB962C8B-B14F-4D97-AF65-F5344CB8AC3E}">
        <p14:creationId xmlns:p14="http://schemas.microsoft.com/office/powerpoint/2010/main" val="248171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827088"/>
            <a:ext cx="6191250" cy="1081087"/>
          </a:xfrm>
        </p:spPr>
        <p:txBody>
          <a:bodyPr/>
          <a:lstStyle/>
          <a:p>
            <a:r>
              <a:rPr lang="en-US" altLang="en-US" sz="2800" dirty="0" smtClean="0">
                <a:latin typeface="Arial" panose="020B0604020202020204" pitchFamily="34" charset="0"/>
              </a:rPr>
              <a:t>Relief Options</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333375" y="2339975"/>
            <a:ext cx="61912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9388" lvl="1" indent="0" defTabSz="723900">
              <a:lnSpc>
                <a:spcPct val="80000"/>
              </a:lnSpc>
              <a:buFontTx/>
              <a:buNone/>
              <a:tabLst>
                <a:tab pos="542925" algn="l"/>
              </a:tabLst>
            </a:pPr>
            <a:r>
              <a:rPr lang="en-GB" altLang="en-US" sz="1200" u="none" kern="0" dirty="0" smtClean="0">
                <a:latin typeface="Arial" panose="020B0604020202020204" pitchFamily="34" charset="0"/>
              </a:rPr>
              <a:t> </a:t>
            </a:r>
            <a:r>
              <a:rPr lang="en-GB" altLang="en-US" sz="1400" b="1" u="none" kern="0" dirty="0">
                <a:latin typeface="Arial" panose="020B0604020202020204" pitchFamily="34" charset="0"/>
              </a:rPr>
              <a:t>Distributed Overlay </a:t>
            </a:r>
            <a:r>
              <a:rPr lang="en-GB" altLang="en-US" sz="1400" u="none" kern="0" dirty="0">
                <a:latin typeface="Arial" panose="020B0604020202020204" pitchFamily="34" charset="0"/>
              </a:rPr>
              <a:t>– 1  option</a:t>
            </a:r>
          </a:p>
          <a:p>
            <a:pPr marL="179388" lvl="1" indent="0" defTabSz="723900">
              <a:lnSpc>
                <a:spcPct val="80000"/>
              </a:lnSpc>
              <a:buFontTx/>
              <a:buNone/>
              <a:tabLst>
                <a:tab pos="542925" algn="l"/>
              </a:tabLst>
            </a:pPr>
            <a:r>
              <a:rPr lang="en-GB" altLang="en-US" sz="1400" u="none" kern="0" dirty="0">
                <a:latin typeface="Arial" panose="020B0604020202020204" pitchFamily="34" charset="0"/>
              </a:rPr>
              <a:t> </a:t>
            </a:r>
          </a:p>
          <a:p>
            <a:pPr marL="179388" lvl="1" indent="0" defTabSz="723900">
              <a:lnSpc>
                <a:spcPct val="80000"/>
              </a:lnSpc>
              <a:buFontTx/>
              <a:buNone/>
              <a:tabLst>
                <a:tab pos="542925" algn="l"/>
              </a:tabLst>
            </a:pPr>
            <a:r>
              <a:rPr lang="en-GB" altLang="en-US" sz="1400" u="none" kern="0" dirty="0">
                <a:latin typeface="Arial" panose="020B0604020202020204" pitchFamily="34" charset="0"/>
              </a:rPr>
              <a:t>	 </a:t>
            </a:r>
            <a:r>
              <a:rPr lang="en-GB" altLang="en-US" sz="1400" b="1" u="none" kern="0" dirty="0">
                <a:latin typeface="Arial" panose="020B0604020202020204" pitchFamily="34" charset="0"/>
              </a:rPr>
              <a:t>Option </a:t>
            </a:r>
            <a:r>
              <a:rPr lang="en-GB" altLang="en-US" sz="1400" b="1" u="none" kern="0" dirty="0" smtClean="0">
                <a:latin typeface="Arial" panose="020B0604020202020204" pitchFamily="34" charset="0"/>
              </a:rPr>
              <a:t>1</a:t>
            </a:r>
            <a:r>
              <a:rPr lang="en-GB" altLang="en-US" sz="1400" u="none" kern="0" dirty="0" smtClean="0">
                <a:latin typeface="Arial" panose="020B0604020202020204" pitchFamily="34" charset="0"/>
              </a:rPr>
              <a:t> </a:t>
            </a:r>
            <a:r>
              <a:rPr lang="en-GB" altLang="en-US" sz="1400" u="none" kern="0" dirty="0">
                <a:latin typeface="Arial" panose="020B0604020202020204" pitchFamily="34" charset="0"/>
              </a:rPr>
              <a:t>– Distributed </a:t>
            </a:r>
            <a:r>
              <a:rPr lang="en-GB" altLang="en-US" sz="1400" u="none" kern="0" dirty="0" smtClean="0">
                <a:latin typeface="Arial" panose="020B0604020202020204" pitchFamily="34" charset="0"/>
              </a:rPr>
              <a:t>Overlay of </a:t>
            </a:r>
            <a:r>
              <a:rPr lang="en-GB" altLang="en-US" sz="1400" u="none" kern="0" dirty="0">
                <a:latin typeface="Arial" panose="020B0604020202020204" pitchFamily="34" charset="0"/>
              </a:rPr>
              <a:t>New NPA Code </a:t>
            </a:r>
            <a:r>
              <a:rPr lang="en-GB" altLang="en-US" sz="1400" u="none" kern="0" dirty="0" smtClean="0">
                <a:latin typeface="Arial" panose="020B0604020202020204" pitchFamily="34" charset="0"/>
              </a:rPr>
              <a:t>on </a:t>
            </a:r>
            <a:r>
              <a:rPr lang="en-GB" altLang="en-US" sz="1400" u="none" kern="0" dirty="0">
                <a:latin typeface="Arial" panose="020B0604020202020204" pitchFamily="34" charset="0"/>
              </a:rPr>
              <a:t>NPA </a:t>
            </a:r>
            <a:r>
              <a:rPr lang="en-GB" altLang="en-US" sz="1400" u="none" kern="0" dirty="0" smtClean="0">
                <a:latin typeface="Arial" panose="020B0604020202020204" pitchFamily="34" charset="0"/>
              </a:rPr>
              <a:t>709</a:t>
            </a:r>
          </a:p>
          <a:p>
            <a:pPr marL="179388" lvl="1" indent="0" defTabSz="723900">
              <a:lnSpc>
                <a:spcPct val="80000"/>
              </a:lnSpc>
              <a:buFontTx/>
              <a:buNone/>
              <a:tabLst>
                <a:tab pos="542925" algn="l"/>
              </a:tabLst>
            </a:pPr>
            <a:endParaRPr lang="en-GB" altLang="en-US" sz="1400" u="none" kern="0" dirty="0">
              <a:latin typeface="Arial" panose="020B0604020202020204" pitchFamily="34" charset="0"/>
            </a:endParaRPr>
          </a:p>
          <a:p>
            <a:pPr marL="179388" lvl="1" indent="0" defTabSz="723900">
              <a:lnSpc>
                <a:spcPct val="80000"/>
              </a:lnSpc>
              <a:buFontTx/>
              <a:buNone/>
              <a:tabLst>
                <a:tab pos="542925" algn="l"/>
              </a:tabLst>
            </a:pPr>
            <a:r>
              <a:rPr lang="en-GB" altLang="en-US" sz="1400" u="none" kern="0" dirty="0" smtClean="0">
                <a:latin typeface="Arial" panose="020B0604020202020204" pitchFamily="34" charset="0"/>
              </a:rPr>
              <a:t> </a:t>
            </a:r>
          </a:p>
          <a:p>
            <a:pPr marL="179388" lvl="1" indent="0" defTabSz="723900">
              <a:lnSpc>
                <a:spcPct val="80000"/>
              </a:lnSpc>
              <a:buFontTx/>
              <a:buNone/>
              <a:tabLst>
                <a:tab pos="542925" algn="l"/>
              </a:tabLst>
            </a:pPr>
            <a:r>
              <a:rPr lang="en-GB" altLang="en-US" sz="1400" u="none" kern="0" dirty="0" smtClean="0">
                <a:latin typeface="Arial" panose="020B0604020202020204" pitchFamily="34" charset="0"/>
              </a:rPr>
              <a:t> </a:t>
            </a:r>
            <a:r>
              <a:rPr lang="en-GB" altLang="en-US" sz="1400" b="1" u="none" kern="0" dirty="0" smtClean="0">
                <a:latin typeface="Arial" panose="020B0604020202020204" pitchFamily="34" charset="0"/>
              </a:rPr>
              <a:t>Concentrated Overlay </a:t>
            </a:r>
            <a:r>
              <a:rPr lang="en-GB" altLang="en-US" sz="1400" u="none" kern="0" dirty="0" smtClean="0">
                <a:latin typeface="Arial" panose="020B0604020202020204" pitchFamily="34" charset="0"/>
              </a:rPr>
              <a:t>– 3  options</a:t>
            </a:r>
          </a:p>
          <a:p>
            <a:pPr marL="179388" lvl="1" indent="0" defTabSz="723900">
              <a:lnSpc>
                <a:spcPct val="80000"/>
              </a:lnSpc>
              <a:buFontTx/>
              <a:buNone/>
              <a:tabLst>
                <a:tab pos="542925" algn="l"/>
              </a:tabLst>
            </a:pPr>
            <a:endParaRPr lang="en-GB" altLang="en-US" sz="1400" u="none" kern="0" dirty="0" smtClean="0">
              <a:latin typeface="Arial" panose="020B0604020202020204" pitchFamily="34" charset="0"/>
            </a:endParaRPr>
          </a:p>
          <a:p>
            <a:pPr marL="179388" lvl="1" indent="0" defTabSz="723900">
              <a:lnSpc>
                <a:spcPct val="80000"/>
              </a:lnSpc>
              <a:buFontTx/>
              <a:buNone/>
              <a:tabLst>
                <a:tab pos="542925" algn="l"/>
              </a:tabLst>
            </a:pPr>
            <a:r>
              <a:rPr lang="en-GB" altLang="en-US" sz="1400" u="none" kern="0" dirty="0" smtClean="0">
                <a:latin typeface="Arial" panose="020B0604020202020204" pitchFamily="34" charset="0"/>
              </a:rPr>
              <a:t>	</a:t>
            </a:r>
            <a:r>
              <a:rPr lang="en-GB" altLang="en-US" sz="1400" b="1" u="none" kern="0" dirty="0" smtClean="0">
                <a:latin typeface="Arial" panose="020B0604020202020204" pitchFamily="34" charset="0"/>
              </a:rPr>
              <a:t>Option 2</a:t>
            </a:r>
            <a:r>
              <a:rPr lang="en-GB" altLang="en-US" sz="1400" u="none" kern="0" dirty="0" smtClean="0">
                <a:latin typeface="Arial" panose="020B0604020202020204" pitchFamily="34" charset="0"/>
              </a:rPr>
              <a:t> – Concentrated overlay the new NPA Code on</a:t>
            </a:r>
          </a:p>
          <a:p>
            <a:pPr marL="179388" lvl="1" indent="0" defTabSz="723900">
              <a:lnSpc>
                <a:spcPct val="80000"/>
              </a:lnSpc>
              <a:buFontTx/>
              <a:buNone/>
              <a:tabLst>
                <a:tab pos="542925" algn="l"/>
              </a:tabLst>
            </a:pPr>
            <a:r>
              <a:rPr lang="en-GB" altLang="en-US" sz="1400" u="none" kern="0" dirty="0">
                <a:latin typeface="Arial" panose="020B0604020202020204" pitchFamily="34" charset="0"/>
              </a:rPr>
              <a:t>	</a:t>
            </a:r>
            <a:r>
              <a:rPr lang="en-GB" altLang="en-US" sz="1400" u="none" kern="0" dirty="0" smtClean="0">
                <a:latin typeface="Arial" panose="020B0604020202020204" pitchFamily="34" charset="0"/>
              </a:rPr>
              <a:t>Capital Coast </a:t>
            </a:r>
            <a:r>
              <a:rPr lang="en-GB" altLang="en-US" sz="1400" u="none" kern="0" dirty="0" err="1" smtClean="0">
                <a:latin typeface="Arial" panose="020B0604020202020204" pitchFamily="34" charset="0"/>
              </a:rPr>
              <a:t>LIR</a:t>
            </a:r>
            <a:endParaRPr lang="en-GB" altLang="en-US" sz="1400" u="none" kern="0" dirty="0" smtClean="0">
              <a:latin typeface="Arial" panose="020B0604020202020204" pitchFamily="34" charset="0"/>
            </a:endParaRPr>
          </a:p>
          <a:p>
            <a:pPr marL="179388" lvl="1" indent="0" defTabSz="723900">
              <a:lnSpc>
                <a:spcPct val="80000"/>
              </a:lnSpc>
              <a:buFontTx/>
              <a:buNone/>
              <a:tabLst>
                <a:tab pos="542925" algn="l"/>
              </a:tabLst>
            </a:pPr>
            <a:r>
              <a:rPr lang="en-GB" altLang="en-US" sz="1400" b="1" u="none" kern="0" dirty="0" smtClean="0">
                <a:latin typeface="Arial" panose="020B0604020202020204" pitchFamily="34" charset="0"/>
              </a:rPr>
              <a:t>	</a:t>
            </a:r>
          </a:p>
          <a:p>
            <a:pPr marL="179388" lvl="1" indent="0" defTabSz="723900">
              <a:lnSpc>
                <a:spcPct val="80000"/>
              </a:lnSpc>
              <a:buFontTx/>
              <a:buNone/>
              <a:tabLst>
                <a:tab pos="542925" algn="l"/>
              </a:tabLst>
            </a:pPr>
            <a:r>
              <a:rPr lang="en-GB" altLang="en-US" sz="1400" b="1" u="none" kern="0" dirty="0">
                <a:latin typeface="Arial" panose="020B0604020202020204" pitchFamily="34" charset="0"/>
              </a:rPr>
              <a:t>	</a:t>
            </a:r>
            <a:r>
              <a:rPr lang="en-GB" altLang="en-US" sz="1400" b="1" u="none" kern="0" dirty="0" smtClean="0">
                <a:latin typeface="Arial" panose="020B0604020202020204" pitchFamily="34" charset="0"/>
              </a:rPr>
              <a:t>Option 3</a:t>
            </a:r>
            <a:r>
              <a:rPr lang="en-GB" altLang="en-US" sz="1400" u="none" kern="0" dirty="0" smtClean="0">
                <a:latin typeface="Arial" panose="020B0604020202020204" pitchFamily="34" charset="0"/>
              </a:rPr>
              <a:t> </a:t>
            </a:r>
            <a:r>
              <a:rPr lang="en-GB" altLang="en-US" sz="1400" u="none" kern="0" dirty="0">
                <a:latin typeface="Arial" panose="020B0604020202020204" pitchFamily="34" charset="0"/>
              </a:rPr>
              <a:t>– Concentrated overlay the new NPA Code on</a:t>
            </a:r>
          </a:p>
          <a:p>
            <a:pPr marL="179388" lvl="1" indent="0" defTabSz="723900">
              <a:lnSpc>
                <a:spcPct val="80000"/>
              </a:lnSpc>
              <a:buFontTx/>
              <a:buNone/>
              <a:tabLst>
                <a:tab pos="542925" algn="l"/>
              </a:tabLst>
            </a:pPr>
            <a:r>
              <a:rPr lang="en-GB" altLang="en-US" sz="1400" u="none" kern="0" dirty="0">
                <a:latin typeface="Arial" panose="020B0604020202020204" pitchFamily="34" charset="0"/>
              </a:rPr>
              <a:t>	</a:t>
            </a:r>
            <a:r>
              <a:rPr lang="en-GB" altLang="en-US" sz="1400" u="none" kern="0" dirty="0" smtClean="0">
                <a:latin typeface="Arial" panose="020B0604020202020204" pitchFamily="34" charset="0"/>
              </a:rPr>
              <a:t>Humber </a:t>
            </a:r>
            <a:r>
              <a:rPr lang="en-GB" altLang="en-US" sz="1400" u="none" kern="0" dirty="0" err="1">
                <a:latin typeface="Arial" panose="020B0604020202020204" pitchFamily="34" charset="0"/>
              </a:rPr>
              <a:t>LIR</a:t>
            </a:r>
            <a:endParaRPr lang="en-GB" altLang="en-US" sz="1400" u="none" kern="0" dirty="0">
              <a:latin typeface="Arial" panose="020B0604020202020204" pitchFamily="34" charset="0"/>
            </a:endParaRPr>
          </a:p>
          <a:p>
            <a:pPr marL="179388" lvl="1" indent="0" defTabSz="723900">
              <a:lnSpc>
                <a:spcPct val="80000"/>
              </a:lnSpc>
              <a:buFontTx/>
              <a:buNone/>
              <a:tabLst>
                <a:tab pos="542925" algn="l"/>
              </a:tabLst>
            </a:pPr>
            <a:endParaRPr lang="en-GB" altLang="en-US" sz="1400" u="none" kern="0" dirty="0" smtClean="0">
              <a:latin typeface="Arial" panose="020B0604020202020204" pitchFamily="34" charset="0"/>
            </a:endParaRPr>
          </a:p>
          <a:p>
            <a:pPr marL="179388" lvl="1" indent="0" defTabSz="723900">
              <a:lnSpc>
                <a:spcPct val="80000"/>
              </a:lnSpc>
              <a:buFontTx/>
              <a:buNone/>
              <a:tabLst>
                <a:tab pos="542925" algn="l"/>
              </a:tabLst>
            </a:pPr>
            <a:r>
              <a:rPr lang="en-GB" altLang="en-US" sz="1400" b="1" u="none" kern="0" dirty="0" smtClean="0">
                <a:latin typeface="Arial" panose="020B0604020202020204" pitchFamily="34" charset="0"/>
              </a:rPr>
              <a:t>	Option 4</a:t>
            </a:r>
            <a:r>
              <a:rPr lang="en-GB" altLang="en-US" sz="1400" u="none" kern="0" dirty="0" smtClean="0">
                <a:latin typeface="Arial" panose="020B0604020202020204" pitchFamily="34" charset="0"/>
              </a:rPr>
              <a:t> </a:t>
            </a:r>
            <a:r>
              <a:rPr lang="en-GB" altLang="en-US" sz="1400" u="none" kern="0" dirty="0">
                <a:latin typeface="Arial" panose="020B0604020202020204" pitchFamily="34" charset="0"/>
              </a:rPr>
              <a:t>– Concentrated overlay the new NPA Code on</a:t>
            </a:r>
          </a:p>
          <a:p>
            <a:pPr marL="179388" lvl="1" indent="0" defTabSz="723900">
              <a:lnSpc>
                <a:spcPct val="80000"/>
              </a:lnSpc>
              <a:buFontTx/>
              <a:buNone/>
              <a:tabLst>
                <a:tab pos="542925" algn="l"/>
              </a:tabLst>
            </a:pPr>
            <a:r>
              <a:rPr lang="en-GB" altLang="en-US" sz="1400" u="none" kern="0" dirty="0">
                <a:latin typeface="Arial" panose="020B0604020202020204" pitchFamily="34" charset="0"/>
              </a:rPr>
              <a:t>	Capital Coast </a:t>
            </a:r>
            <a:r>
              <a:rPr lang="en-GB" altLang="en-US" sz="1400" u="none" kern="0" dirty="0" smtClean="0">
                <a:latin typeface="Arial" panose="020B0604020202020204" pitchFamily="34" charset="0"/>
              </a:rPr>
              <a:t>and Humber </a:t>
            </a:r>
            <a:r>
              <a:rPr lang="en-GB" altLang="en-US" sz="1400" u="none" kern="0" dirty="0" err="1" smtClean="0">
                <a:latin typeface="Arial" panose="020B0604020202020204" pitchFamily="34" charset="0"/>
              </a:rPr>
              <a:t>LIRs</a:t>
            </a:r>
            <a:endParaRPr lang="en-GB" altLang="en-US" sz="1400" u="none" kern="0" dirty="0">
              <a:latin typeface="Arial" panose="020B0604020202020204" pitchFamily="34" charset="0"/>
            </a:endParaRPr>
          </a:p>
          <a:p>
            <a:pPr marL="179388" lvl="1" indent="0" defTabSz="723900">
              <a:lnSpc>
                <a:spcPct val="80000"/>
              </a:lnSpc>
              <a:buFontTx/>
              <a:buNone/>
              <a:tabLst>
                <a:tab pos="542925" algn="l"/>
              </a:tabLst>
            </a:pPr>
            <a:endParaRPr lang="en-GB" altLang="en-US" sz="1400" u="none" kern="0" dirty="0" smtClean="0">
              <a:latin typeface="Arial" panose="020B0604020202020204" pitchFamily="34" charset="0"/>
            </a:endParaRPr>
          </a:p>
          <a:p>
            <a:pPr marL="179388" lvl="1" indent="0" defTabSz="723900">
              <a:lnSpc>
                <a:spcPct val="80000"/>
              </a:lnSpc>
              <a:buFontTx/>
              <a:buNone/>
              <a:tabLst>
                <a:tab pos="542925" algn="l"/>
              </a:tabLst>
            </a:pPr>
            <a:endParaRPr lang="en-GB" altLang="en-US" sz="1400" u="none" kern="0" dirty="0" smtClean="0">
              <a:latin typeface="Arial" panose="020B0604020202020204" pitchFamily="34" charset="0"/>
            </a:endParaRPr>
          </a:p>
          <a:p>
            <a:pPr marL="179388" lvl="1" indent="0" defTabSz="723900">
              <a:lnSpc>
                <a:spcPct val="80000"/>
              </a:lnSpc>
              <a:buFontTx/>
              <a:buNone/>
              <a:tabLst>
                <a:tab pos="542925" algn="l"/>
              </a:tabLst>
            </a:pPr>
            <a:r>
              <a:rPr lang="en-GB" altLang="en-US" sz="1400" u="none" kern="0" dirty="0" smtClean="0">
                <a:latin typeface="Arial" panose="020B0604020202020204" pitchFamily="34" charset="0"/>
              </a:rPr>
              <a:t>	</a:t>
            </a:r>
          </a:p>
        </p:txBody>
      </p:sp>
    </p:spTree>
    <p:extLst>
      <p:ext uri="{BB962C8B-B14F-4D97-AF65-F5344CB8AC3E}">
        <p14:creationId xmlns:p14="http://schemas.microsoft.com/office/powerpoint/2010/main" val="265968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33375" y="755650"/>
            <a:ext cx="6191250" cy="792163"/>
          </a:xfrm>
        </p:spPr>
        <p:txBody>
          <a:bodyPr/>
          <a:lstStyle/>
          <a:p>
            <a:pPr>
              <a:spcBef>
                <a:spcPct val="50000"/>
              </a:spcBef>
            </a:pPr>
            <a:r>
              <a:rPr lang="en-US" altLang="en-US" sz="1800" b="1" dirty="0" smtClean="0">
                <a:latin typeface="Arial" panose="020B0604020202020204" pitchFamily="34" charset="0"/>
              </a:rPr>
              <a:t>Option 1: </a:t>
            </a:r>
            <a:r>
              <a:rPr lang="en-GB" altLang="en-US" sz="1800" b="1" dirty="0" smtClean="0">
                <a:latin typeface="Arial" panose="020B0604020202020204" pitchFamily="34" charset="0"/>
              </a:rPr>
              <a:t>Distributed Overlay of New NPA on NPA 709</a:t>
            </a:r>
            <a:endParaRPr lang="en-US" altLang="en-US" sz="1800" b="1" dirty="0" smtClean="0">
              <a:latin typeface="Arial" panose="020B0604020202020204" pitchFamily="34" charset="0"/>
            </a:endParaRPr>
          </a:p>
        </p:txBody>
      </p:sp>
      <p:pic>
        <p:nvPicPr>
          <p:cNvPr id="3" name="Picture 2" descr="Pla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426527"/>
            <a:ext cx="5715000" cy="6290945"/>
          </a:xfrm>
          <a:prstGeom prst="rect">
            <a:avLst/>
          </a:prstGeom>
          <a:noFill/>
          <a:ln>
            <a:noFill/>
          </a:ln>
        </p:spPr>
      </p:pic>
    </p:spTree>
    <p:extLst>
      <p:ext uri="{BB962C8B-B14F-4D97-AF65-F5344CB8AC3E}">
        <p14:creationId xmlns:p14="http://schemas.microsoft.com/office/powerpoint/2010/main" val="165096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33375" y="1115616"/>
            <a:ext cx="6191250" cy="792163"/>
          </a:xfrm>
        </p:spPr>
        <p:txBody>
          <a:bodyPr/>
          <a:lstStyle/>
          <a:p>
            <a:pPr>
              <a:spcBef>
                <a:spcPct val="50000"/>
              </a:spcBef>
            </a:pPr>
            <a:r>
              <a:rPr lang="en-US" altLang="en-US" sz="1800" b="1" dirty="0" smtClean="0">
                <a:latin typeface="Arial" panose="020B0604020202020204" pitchFamily="34" charset="0"/>
              </a:rPr>
              <a:t>Option 1: </a:t>
            </a:r>
            <a:r>
              <a:rPr lang="en-GB" altLang="en-US" sz="1800" b="1" dirty="0" smtClean="0">
                <a:latin typeface="Arial" panose="020B0604020202020204" pitchFamily="34" charset="0"/>
              </a:rPr>
              <a:t>Distributed Overlay of New NPA on NPA 709</a:t>
            </a:r>
            <a:endParaRPr lang="en-US" altLang="en-US" sz="1800" b="1" dirty="0" smtClean="0">
              <a:latin typeface="Arial" panose="020B0604020202020204" pitchFamily="34" charset="0"/>
            </a:endParaRPr>
          </a:p>
        </p:txBody>
      </p:sp>
      <p:sp>
        <p:nvSpPr>
          <p:cNvPr id="4" name="Rectangle 3"/>
          <p:cNvSpPr txBox="1">
            <a:spLocks noChangeArrowheads="1"/>
          </p:cNvSpPr>
          <p:nvPr/>
        </p:nvSpPr>
        <p:spPr bwMode="auto">
          <a:xfrm>
            <a:off x="333375" y="2339975"/>
            <a:ext cx="61912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9388" lvl="1" indent="0">
              <a:lnSpc>
                <a:spcPct val="80000"/>
              </a:lnSpc>
              <a:buFontTx/>
              <a:buNone/>
            </a:pPr>
            <a:endParaRPr lang="en-GB" altLang="en-US" sz="11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Currently, NPA 709 is expected to exhaust in the year 2019.</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This Relief Option would overlay a New NPA Code on all 211 Exchange Areas in NPA 709.</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US" altLang="en-US" sz="18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NPA Code 709 and the New NPA Code would be expected to exhaust in 2060.</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Customers’ telephone numbers would not change.</a:t>
            </a:r>
            <a:endParaRPr lang="en-US"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p:txBody>
      </p:sp>
    </p:spTree>
    <p:extLst>
      <p:ext uri="{BB962C8B-B14F-4D97-AF65-F5344CB8AC3E}">
        <p14:creationId xmlns:p14="http://schemas.microsoft.com/office/powerpoint/2010/main" val="1231738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426527"/>
            <a:ext cx="5715000" cy="6290945"/>
          </a:xfrm>
          <a:prstGeom prst="rect">
            <a:avLst/>
          </a:prstGeom>
          <a:noFill/>
          <a:ln>
            <a:noFill/>
          </a:ln>
        </p:spPr>
      </p:pic>
      <p:sp>
        <p:nvSpPr>
          <p:cNvPr id="3" name="Rectangle 2"/>
          <p:cNvSpPr>
            <a:spLocks noGrp="1" noChangeArrowheads="1"/>
          </p:cNvSpPr>
          <p:nvPr>
            <p:ph type="title"/>
          </p:nvPr>
        </p:nvSpPr>
        <p:spPr>
          <a:xfrm>
            <a:off x="333375" y="755650"/>
            <a:ext cx="6191250" cy="792163"/>
          </a:xfrm>
        </p:spPr>
        <p:txBody>
          <a:bodyPr/>
          <a:lstStyle/>
          <a:p>
            <a:pPr algn="l">
              <a:spcBef>
                <a:spcPct val="50000"/>
              </a:spcBef>
            </a:pPr>
            <a:r>
              <a:rPr lang="en-US" altLang="en-US" sz="1800" b="1" dirty="0" smtClean="0">
                <a:latin typeface="Arial" panose="020B0604020202020204" pitchFamily="34" charset="0"/>
              </a:rPr>
              <a:t>Option 2: Concentrated Overlay of new NPA Code on Capital Coast </a:t>
            </a:r>
            <a:r>
              <a:rPr lang="en-US" altLang="en-US" sz="1800" b="1" dirty="0" err="1" smtClean="0">
                <a:latin typeface="Arial" panose="020B0604020202020204" pitchFamily="34" charset="0"/>
              </a:rPr>
              <a:t>LIR</a:t>
            </a:r>
            <a:endParaRPr lang="en-US" altLang="en-US" sz="1800" b="1" dirty="0" smtClean="0">
              <a:latin typeface="Arial" panose="020B0604020202020204" pitchFamily="34" charset="0"/>
            </a:endParaRPr>
          </a:p>
        </p:txBody>
      </p:sp>
    </p:spTree>
    <p:extLst>
      <p:ext uri="{BB962C8B-B14F-4D97-AF65-F5344CB8AC3E}">
        <p14:creationId xmlns:p14="http://schemas.microsoft.com/office/powerpoint/2010/main" val="245633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33375" y="2339975"/>
            <a:ext cx="61912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9388" lvl="1" indent="0">
              <a:lnSpc>
                <a:spcPct val="80000"/>
              </a:lnSpc>
              <a:buFontTx/>
              <a:buNone/>
            </a:pPr>
            <a:endParaRPr lang="en-GB" altLang="en-US" sz="11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This Relief Option would overlay a New NPA Code over the Capital Coast </a:t>
            </a:r>
            <a:r>
              <a:rPr lang="en-GB" altLang="en-US" sz="1800" u="none" kern="0" dirty="0" err="1" smtClean="0">
                <a:latin typeface="Arial" panose="020B0604020202020204" pitchFamily="34" charset="0"/>
              </a:rPr>
              <a:t>LIR</a:t>
            </a:r>
            <a:r>
              <a:rPr lang="en-GB" altLang="en-US" sz="1800" u="none" kern="0" dirty="0" smtClean="0">
                <a:latin typeface="Arial" panose="020B0604020202020204" pitchFamily="34" charset="0"/>
              </a:rPr>
              <a:t> (87 Exchange Areas) and the remaining 124 Exchange Areas would continue to grow using NPA 709.</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US" altLang="en-US" sz="18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NPA Code 709 and the New NPA Code would be expected to exhaust in 2019 (June) and 2076 respectively.</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Customers’ telephone numbers would not change.</a:t>
            </a:r>
            <a:endParaRPr lang="en-US"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p:txBody>
      </p:sp>
      <p:sp>
        <p:nvSpPr>
          <p:cNvPr id="3" name="Rectangle 2"/>
          <p:cNvSpPr>
            <a:spLocks noGrp="1" noChangeArrowheads="1"/>
          </p:cNvSpPr>
          <p:nvPr>
            <p:ph type="title"/>
          </p:nvPr>
        </p:nvSpPr>
        <p:spPr>
          <a:xfrm>
            <a:off x="351833" y="1187624"/>
            <a:ext cx="6191250" cy="792163"/>
          </a:xfrm>
        </p:spPr>
        <p:txBody>
          <a:bodyPr/>
          <a:lstStyle/>
          <a:p>
            <a:pPr algn="l">
              <a:spcBef>
                <a:spcPct val="50000"/>
              </a:spcBef>
            </a:pPr>
            <a:r>
              <a:rPr lang="en-US" altLang="en-US" sz="1800" b="1" dirty="0" smtClean="0">
                <a:latin typeface="Arial" panose="020B0604020202020204" pitchFamily="34" charset="0"/>
              </a:rPr>
              <a:t>Option 2: Concentrated Overlay of new NPA Code on Capital Coast </a:t>
            </a:r>
            <a:r>
              <a:rPr lang="en-US" altLang="en-US" sz="1800" b="1" dirty="0" err="1" smtClean="0">
                <a:latin typeface="Arial" panose="020B0604020202020204" pitchFamily="34" charset="0"/>
              </a:rPr>
              <a:t>LIR</a:t>
            </a:r>
            <a:endParaRPr lang="en-US" altLang="en-US" sz="1800" b="1" dirty="0" smtClean="0">
              <a:latin typeface="Arial" panose="020B0604020202020204" pitchFamily="34" charset="0"/>
            </a:endParaRPr>
          </a:p>
        </p:txBody>
      </p:sp>
    </p:spTree>
    <p:extLst>
      <p:ext uri="{BB962C8B-B14F-4D97-AF65-F5344CB8AC3E}">
        <p14:creationId xmlns:p14="http://schemas.microsoft.com/office/powerpoint/2010/main" val="1446184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426527"/>
            <a:ext cx="5715000" cy="6290945"/>
          </a:xfrm>
          <a:prstGeom prst="rect">
            <a:avLst/>
          </a:prstGeom>
          <a:noFill/>
          <a:ln>
            <a:noFill/>
          </a:ln>
        </p:spPr>
      </p:pic>
      <p:sp>
        <p:nvSpPr>
          <p:cNvPr id="3" name="Rectangle 2"/>
          <p:cNvSpPr>
            <a:spLocks noGrp="1" noChangeArrowheads="1"/>
          </p:cNvSpPr>
          <p:nvPr>
            <p:ph type="title"/>
          </p:nvPr>
        </p:nvSpPr>
        <p:spPr>
          <a:xfrm>
            <a:off x="333375" y="755650"/>
            <a:ext cx="6191250" cy="792163"/>
          </a:xfrm>
        </p:spPr>
        <p:txBody>
          <a:bodyPr/>
          <a:lstStyle/>
          <a:p>
            <a:pPr algn="l">
              <a:spcBef>
                <a:spcPct val="50000"/>
              </a:spcBef>
            </a:pPr>
            <a:r>
              <a:rPr lang="en-US" altLang="en-US" sz="1800" b="1" dirty="0" smtClean="0">
                <a:latin typeface="Arial" panose="020B0604020202020204" pitchFamily="34" charset="0"/>
              </a:rPr>
              <a:t>Option 3: Concentrated Overlay of new NPA Code on Humber </a:t>
            </a:r>
            <a:r>
              <a:rPr lang="en-US" altLang="en-US" sz="1800" b="1" dirty="0" err="1" smtClean="0">
                <a:latin typeface="Arial" panose="020B0604020202020204" pitchFamily="34" charset="0"/>
              </a:rPr>
              <a:t>LIR</a:t>
            </a:r>
            <a:endParaRPr lang="en-US" altLang="en-US" sz="1800" b="1" dirty="0" smtClean="0">
              <a:latin typeface="Arial" panose="020B0604020202020204" pitchFamily="34" charset="0"/>
            </a:endParaRPr>
          </a:p>
        </p:txBody>
      </p:sp>
    </p:spTree>
    <p:extLst>
      <p:ext uri="{BB962C8B-B14F-4D97-AF65-F5344CB8AC3E}">
        <p14:creationId xmlns:p14="http://schemas.microsoft.com/office/powerpoint/2010/main" val="2497769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33375" y="2339975"/>
            <a:ext cx="61912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9388" lvl="1" indent="0">
              <a:lnSpc>
                <a:spcPct val="80000"/>
              </a:lnSpc>
              <a:buFontTx/>
              <a:buNone/>
            </a:pPr>
            <a:endParaRPr lang="en-GB" altLang="en-US" sz="11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This Relief Option would overlay a New NPA Code over the Humber </a:t>
            </a:r>
            <a:r>
              <a:rPr lang="en-GB" altLang="en-US" sz="1800" u="none" kern="0" dirty="0" err="1" smtClean="0">
                <a:latin typeface="Arial" panose="020B0604020202020204" pitchFamily="34" charset="0"/>
              </a:rPr>
              <a:t>LIR</a:t>
            </a:r>
            <a:r>
              <a:rPr lang="en-GB" altLang="en-US" sz="1800" u="none" kern="0" dirty="0" smtClean="0">
                <a:latin typeface="Arial" panose="020B0604020202020204" pitchFamily="34" charset="0"/>
              </a:rPr>
              <a:t> (104 Exchange Areas) and the remaining 107 Exchange Areas would continue to grow using NPA 709.</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US" altLang="en-US" sz="18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NPA Code 709 and the New NPA Code would be expected to exhaust in 2019 (August) and 2076 respectively.</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Customers’ telephone numbers would not change.</a:t>
            </a:r>
            <a:endParaRPr lang="en-US"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p:txBody>
      </p:sp>
      <p:sp>
        <p:nvSpPr>
          <p:cNvPr id="3" name="Rectangle 2"/>
          <p:cNvSpPr>
            <a:spLocks noGrp="1" noChangeArrowheads="1"/>
          </p:cNvSpPr>
          <p:nvPr>
            <p:ph type="title"/>
          </p:nvPr>
        </p:nvSpPr>
        <p:spPr>
          <a:xfrm>
            <a:off x="351022" y="1259632"/>
            <a:ext cx="6191250" cy="792163"/>
          </a:xfrm>
        </p:spPr>
        <p:txBody>
          <a:bodyPr/>
          <a:lstStyle/>
          <a:p>
            <a:pPr algn="l">
              <a:spcBef>
                <a:spcPct val="50000"/>
              </a:spcBef>
            </a:pPr>
            <a:r>
              <a:rPr lang="en-US" altLang="en-US" sz="1800" b="1" dirty="0" smtClean="0">
                <a:latin typeface="Arial" panose="020B0604020202020204" pitchFamily="34" charset="0"/>
              </a:rPr>
              <a:t>Option </a:t>
            </a:r>
            <a:r>
              <a:rPr lang="en-US" altLang="en-US" sz="1800" b="1" dirty="0">
                <a:latin typeface="Arial" panose="020B0604020202020204" pitchFamily="34" charset="0"/>
              </a:rPr>
              <a:t>3</a:t>
            </a:r>
            <a:r>
              <a:rPr lang="en-US" altLang="en-US" sz="1800" b="1" dirty="0" smtClean="0">
                <a:latin typeface="Arial" panose="020B0604020202020204" pitchFamily="34" charset="0"/>
              </a:rPr>
              <a:t>: Concentrated Overlay of new NPA Code on Humber </a:t>
            </a:r>
            <a:r>
              <a:rPr lang="en-US" altLang="en-US" sz="1800" b="1" dirty="0" err="1" smtClean="0">
                <a:latin typeface="Arial" panose="020B0604020202020204" pitchFamily="34" charset="0"/>
              </a:rPr>
              <a:t>LIR</a:t>
            </a:r>
            <a:endParaRPr lang="en-US" altLang="en-US" sz="1800" b="1" dirty="0" smtClean="0">
              <a:latin typeface="Arial" panose="020B0604020202020204" pitchFamily="34" charset="0"/>
            </a:endParaRPr>
          </a:p>
        </p:txBody>
      </p:sp>
    </p:spTree>
    <p:extLst>
      <p:ext uri="{BB962C8B-B14F-4D97-AF65-F5344CB8AC3E}">
        <p14:creationId xmlns:p14="http://schemas.microsoft.com/office/powerpoint/2010/main" val="603026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444942"/>
            <a:ext cx="5715000" cy="6254115"/>
          </a:xfrm>
          <a:prstGeom prst="rect">
            <a:avLst/>
          </a:prstGeom>
          <a:noFill/>
          <a:ln>
            <a:noFill/>
          </a:ln>
        </p:spPr>
      </p:pic>
      <p:sp>
        <p:nvSpPr>
          <p:cNvPr id="3" name="Rectangle 2"/>
          <p:cNvSpPr>
            <a:spLocks noGrp="1" noChangeArrowheads="1"/>
          </p:cNvSpPr>
          <p:nvPr>
            <p:ph type="title"/>
          </p:nvPr>
        </p:nvSpPr>
        <p:spPr>
          <a:xfrm>
            <a:off x="333375" y="755650"/>
            <a:ext cx="6191250" cy="792163"/>
          </a:xfrm>
        </p:spPr>
        <p:txBody>
          <a:bodyPr/>
          <a:lstStyle/>
          <a:p>
            <a:pPr algn="l">
              <a:spcBef>
                <a:spcPct val="50000"/>
              </a:spcBef>
            </a:pPr>
            <a:r>
              <a:rPr lang="en-US" altLang="en-US" sz="1800" b="1" dirty="0" smtClean="0">
                <a:latin typeface="Arial" panose="020B0604020202020204" pitchFamily="34" charset="0"/>
              </a:rPr>
              <a:t>Option 4: Concentrated Overlay of new NPA Code on Capital Coast and Humber </a:t>
            </a:r>
            <a:r>
              <a:rPr lang="en-US" altLang="en-US" sz="1800" b="1" dirty="0" err="1" smtClean="0">
                <a:latin typeface="Arial" panose="020B0604020202020204" pitchFamily="34" charset="0"/>
              </a:rPr>
              <a:t>LIRs</a:t>
            </a:r>
            <a:endParaRPr lang="en-US" altLang="en-US" sz="1800" b="1" dirty="0" smtClean="0">
              <a:latin typeface="Arial" panose="020B0604020202020204" pitchFamily="34" charset="0"/>
            </a:endParaRPr>
          </a:p>
        </p:txBody>
      </p:sp>
    </p:spTree>
    <p:extLst>
      <p:ext uri="{BB962C8B-B14F-4D97-AF65-F5344CB8AC3E}">
        <p14:creationId xmlns:p14="http://schemas.microsoft.com/office/powerpoint/2010/main" val="216366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533400" y="2514600"/>
            <a:ext cx="5829300" cy="5638800"/>
          </a:xfrm>
        </p:spPr>
        <p:txBody>
          <a:bodyPr/>
          <a:lstStyle/>
          <a:p>
            <a:pPr>
              <a:buFontTx/>
              <a:buNone/>
            </a:pPr>
            <a:r>
              <a:rPr lang="en-US" altLang="en-US" sz="2000" smtClean="0"/>
              <a:t>  </a:t>
            </a:r>
            <a:endParaRPr lang="en-US" altLang="en-US" sz="2400" smtClean="0"/>
          </a:p>
        </p:txBody>
      </p:sp>
      <p:sp>
        <p:nvSpPr>
          <p:cNvPr id="4099" name="Rectangle 3"/>
          <p:cNvSpPr>
            <a:spLocks noGrp="1" noChangeArrowheads="1"/>
          </p:cNvSpPr>
          <p:nvPr>
            <p:ph type="title"/>
          </p:nvPr>
        </p:nvSpPr>
        <p:spPr>
          <a:xfrm>
            <a:off x="260350" y="971550"/>
            <a:ext cx="6264275" cy="1441450"/>
          </a:xfrm>
          <a:noFill/>
        </p:spPr>
        <p:txBody>
          <a:bodyPr/>
          <a:lstStyle/>
          <a:p>
            <a:r>
              <a:rPr lang="en-US" altLang="en-US" sz="2000" b="1" dirty="0" smtClean="0"/>
              <a:t>NPA 709 Relief Planning Committee Meeting – Day 1 </a:t>
            </a:r>
            <a:br>
              <a:rPr lang="en-US" altLang="en-US" sz="2000" b="1" dirty="0" smtClean="0"/>
            </a:br>
            <a:r>
              <a:rPr lang="en-US" altLang="en-US" sz="2000" b="1" dirty="0" smtClean="0"/>
              <a:t>Tuesday, September </a:t>
            </a:r>
            <a:r>
              <a:rPr lang="en-US" altLang="en-US" sz="2000" b="1" dirty="0" smtClean="0"/>
              <a:t>20, 2016</a:t>
            </a:r>
            <a:br>
              <a:rPr lang="en-US" altLang="en-US" sz="2000" b="1" dirty="0" smtClean="0"/>
            </a:br>
            <a:r>
              <a:rPr lang="en-US" altLang="en-US" sz="2000" b="1" dirty="0" smtClean="0"/>
              <a:t>Murray Premises Hotel – St. John’s</a:t>
            </a:r>
            <a:br>
              <a:rPr lang="en-US" altLang="en-US" sz="2000" b="1" dirty="0" smtClean="0"/>
            </a:br>
            <a:endParaRPr lang="en-US" altLang="en-US" sz="2000" b="1" dirty="0" smtClean="0"/>
          </a:p>
        </p:txBody>
      </p:sp>
      <p:sp>
        <p:nvSpPr>
          <p:cNvPr id="4100" name="Rectangle 4"/>
          <p:cNvSpPr>
            <a:spLocks noChangeArrowheads="1"/>
          </p:cNvSpPr>
          <p:nvPr/>
        </p:nvSpPr>
        <p:spPr bwMode="auto">
          <a:xfrm>
            <a:off x="476250" y="2627313"/>
            <a:ext cx="58293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22338" indent="-922338">
              <a:defRPr sz="2400" u="sng">
                <a:solidFill>
                  <a:schemeClr val="tx1"/>
                </a:solidFill>
                <a:latin typeface="Times New Roman" panose="02020603050405020304" pitchFamily="18" charset="0"/>
              </a:defRPr>
            </a:lvl1pPr>
            <a:lvl2pPr marL="742950" indent="-285750">
              <a:defRPr sz="2400" u="sng">
                <a:solidFill>
                  <a:schemeClr val="tx1"/>
                </a:solidFill>
                <a:latin typeface="Times New Roman" panose="02020603050405020304" pitchFamily="18" charset="0"/>
              </a:defRPr>
            </a:lvl2pPr>
            <a:lvl3pPr marL="1143000" indent="-228600">
              <a:defRPr sz="2400" u="sng">
                <a:solidFill>
                  <a:schemeClr val="tx1"/>
                </a:solidFill>
                <a:latin typeface="Times New Roman" panose="02020603050405020304" pitchFamily="18" charset="0"/>
              </a:defRPr>
            </a:lvl3pPr>
            <a:lvl4pPr marL="1600200" indent="-228600">
              <a:defRPr sz="2400" u="sng">
                <a:solidFill>
                  <a:schemeClr val="tx1"/>
                </a:solidFill>
                <a:latin typeface="Times New Roman" panose="02020603050405020304" pitchFamily="18" charset="0"/>
              </a:defRPr>
            </a:lvl4pPr>
            <a:lvl5pPr marL="2057400" indent="-228600">
              <a:defRPr sz="2400" u="sng">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pPr>
              <a:lnSpc>
                <a:spcPct val="90000"/>
              </a:lnSpc>
              <a:buFontTx/>
              <a:buNone/>
            </a:pPr>
            <a:r>
              <a:rPr lang="en-US" altLang="en-US" sz="2000" u="none" dirty="0"/>
              <a:t> 9:00	Registration</a:t>
            </a:r>
          </a:p>
          <a:p>
            <a:pPr>
              <a:lnSpc>
                <a:spcPct val="90000"/>
              </a:lnSpc>
              <a:buFontTx/>
              <a:buNone/>
            </a:pPr>
            <a:r>
              <a:rPr lang="en-US" altLang="en-US" sz="2000" u="none" dirty="0"/>
              <a:t> 9:15	Welcome and introductions</a:t>
            </a:r>
          </a:p>
          <a:p>
            <a:pPr>
              <a:lnSpc>
                <a:spcPct val="90000"/>
              </a:lnSpc>
              <a:buFontTx/>
              <a:buNone/>
            </a:pPr>
            <a:r>
              <a:rPr lang="en-US" altLang="en-US" sz="2000" u="none" dirty="0"/>
              <a:t> 9:20	Approval of agenda</a:t>
            </a:r>
          </a:p>
          <a:p>
            <a:pPr>
              <a:lnSpc>
                <a:spcPct val="90000"/>
              </a:lnSpc>
              <a:buFontTx/>
              <a:buNone/>
            </a:pPr>
            <a:r>
              <a:rPr lang="en-US" altLang="en-US" sz="2000" u="none" dirty="0"/>
              <a:t> 9:30	CNA review of Industry Guidelines 	</a:t>
            </a:r>
          </a:p>
          <a:p>
            <a:pPr>
              <a:lnSpc>
                <a:spcPct val="90000"/>
              </a:lnSpc>
              <a:buFontTx/>
              <a:buNone/>
            </a:pPr>
            <a:r>
              <a:rPr lang="en-US" altLang="en-US" sz="2000" u="none" dirty="0"/>
              <a:t> 9:45	CNA role in the NPA Relief Planning Process</a:t>
            </a:r>
          </a:p>
          <a:p>
            <a:pPr>
              <a:lnSpc>
                <a:spcPct val="90000"/>
              </a:lnSpc>
              <a:buFontTx/>
              <a:buNone/>
            </a:pPr>
            <a:r>
              <a:rPr lang="en-US" altLang="en-US" sz="2000" u="none" dirty="0"/>
              <a:t>10:00	CRTC staff comments on the NPA Relief Planning </a:t>
            </a:r>
            <a:r>
              <a:rPr lang="en-US" altLang="en-US" sz="2000" u="none" dirty="0" smtClean="0"/>
              <a:t>Process/Telecom </a:t>
            </a:r>
            <a:r>
              <a:rPr lang="en-US" altLang="en-US" sz="2000" u="none" dirty="0"/>
              <a:t>Notice of Consultation CRTC </a:t>
            </a:r>
            <a:r>
              <a:rPr lang="en-US" altLang="en-US" sz="2000" u="none" dirty="0" smtClean="0"/>
              <a:t>2016-205</a:t>
            </a:r>
            <a:endParaRPr lang="en-US" altLang="en-US" sz="2000" u="none" dirty="0"/>
          </a:p>
          <a:p>
            <a:pPr>
              <a:lnSpc>
                <a:spcPct val="90000"/>
              </a:lnSpc>
              <a:buFontTx/>
              <a:buNone/>
            </a:pPr>
            <a:r>
              <a:rPr lang="en-US" altLang="en-US" sz="2000" u="none" dirty="0"/>
              <a:t>10:15	Break		</a:t>
            </a:r>
          </a:p>
          <a:p>
            <a:pPr>
              <a:lnSpc>
                <a:spcPct val="90000"/>
              </a:lnSpc>
              <a:buFontTx/>
              <a:buNone/>
            </a:pPr>
            <a:r>
              <a:rPr lang="en-US" altLang="en-US" sz="2000" u="none" dirty="0"/>
              <a:t>10:30	Review of the NPA </a:t>
            </a:r>
            <a:r>
              <a:rPr lang="en-US" altLang="en-US" sz="2000" u="none" dirty="0" smtClean="0"/>
              <a:t>709 </a:t>
            </a:r>
            <a:r>
              <a:rPr lang="en-US" altLang="en-US" sz="2000" u="none" dirty="0"/>
              <a:t>Initial Planning Document</a:t>
            </a:r>
          </a:p>
          <a:p>
            <a:pPr>
              <a:lnSpc>
                <a:spcPct val="90000"/>
              </a:lnSpc>
              <a:buFontTx/>
              <a:buNone/>
            </a:pPr>
            <a:r>
              <a:rPr lang="en-US" altLang="en-US" sz="2000" u="none" dirty="0"/>
              <a:t>12:00	Lunch</a:t>
            </a:r>
          </a:p>
          <a:p>
            <a:pPr>
              <a:lnSpc>
                <a:spcPct val="90000"/>
              </a:lnSpc>
              <a:buFontTx/>
              <a:buNone/>
            </a:pPr>
            <a:r>
              <a:rPr lang="en-US" altLang="en-US" sz="2000" u="none" dirty="0"/>
              <a:t>13:00	Continued review of the NPA </a:t>
            </a:r>
            <a:r>
              <a:rPr lang="en-US" altLang="en-US" sz="2000" u="none" dirty="0" smtClean="0"/>
              <a:t>709 </a:t>
            </a:r>
            <a:r>
              <a:rPr lang="en-US" altLang="en-US" sz="2000" u="none" dirty="0"/>
              <a:t>Initial Planning Document </a:t>
            </a:r>
          </a:p>
          <a:p>
            <a:pPr>
              <a:lnSpc>
                <a:spcPct val="90000"/>
              </a:lnSpc>
              <a:buFontTx/>
              <a:buNone/>
            </a:pPr>
            <a:r>
              <a:rPr lang="en-US" altLang="en-US" sz="2000" u="none" dirty="0"/>
              <a:t>14:30	Break</a:t>
            </a:r>
          </a:p>
          <a:p>
            <a:pPr>
              <a:lnSpc>
                <a:spcPct val="90000"/>
              </a:lnSpc>
              <a:buFontTx/>
              <a:buNone/>
            </a:pPr>
            <a:r>
              <a:rPr lang="en-US" altLang="en-US" sz="2000" u="none" dirty="0"/>
              <a:t>15:00	Review of contributions</a:t>
            </a:r>
          </a:p>
          <a:p>
            <a:pPr>
              <a:lnSpc>
                <a:spcPct val="90000"/>
              </a:lnSpc>
              <a:buFontTx/>
              <a:buNone/>
            </a:pPr>
            <a:r>
              <a:rPr lang="en-US" altLang="en-US" sz="2000" u="none" dirty="0"/>
              <a:t>16:30	Adjourn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33375" y="2339975"/>
            <a:ext cx="61912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9388" lvl="1" indent="0">
              <a:lnSpc>
                <a:spcPct val="80000"/>
              </a:lnSpc>
              <a:buFontTx/>
              <a:buNone/>
            </a:pPr>
            <a:endParaRPr lang="en-GB" altLang="en-US" sz="11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This Relief Option would overlay a New NPA Code over the Capital Coast and Humber </a:t>
            </a:r>
            <a:r>
              <a:rPr lang="en-GB" altLang="en-US" sz="1800" u="none" kern="0" dirty="0" err="1" smtClean="0">
                <a:latin typeface="Arial" panose="020B0604020202020204" pitchFamily="34" charset="0"/>
              </a:rPr>
              <a:t>LIRs</a:t>
            </a:r>
            <a:r>
              <a:rPr lang="en-GB" altLang="en-US" sz="1800" u="none" kern="0" dirty="0" smtClean="0">
                <a:latin typeface="Arial" panose="020B0604020202020204" pitchFamily="34" charset="0"/>
              </a:rPr>
              <a:t> (191 Exchange Areas) and the remaining 20 Exchange Areas would continue to grow using NPA 709.</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US" altLang="en-US" sz="18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NPA Code 709 and the New NPA Code would be expected to exhaust in 2072 and 2060 respectively.</a:t>
            </a:r>
          </a:p>
          <a:p>
            <a:pPr marL="457200" indent="-457200">
              <a:spcBef>
                <a:spcPct val="0"/>
              </a:spcBef>
              <a:buFontTx/>
              <a:buNone/>
            </a:pPr>
            <a:endParaRPr lang="en-GB"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a:p>
            <a:pPr marL="457200" indent="-457200">
              <a:spcBef>
                <a:spcPct val="0"/>
              </a:spcBef>
            </a:pPr>
            <a:r>
              <a:rPr lang="en-GB" altLang="en-US" sz="1800" u="none" kern="0" dirty="0" smtClean="0">
                <a:latin typeface="Arial" panose="020B0604020202020204" pitchFamily="34" charset="0"/>
              </a:rPr>
              <a:t>Customers’ telephone numbers would not change.</a:t>
            </a:r>
            <a:endParaRPr lang="en-US" altLang="en-US" sz="1800" u="none" kern="0" dirty="0" smtClean="0">
              <a:latin typeface="Arial" panose="020B0604020202020204" pitchFamily="34" charset="0"/>
            </a:endParaRPr>
          </a:p>
          <a:p>
            <a:pPr marL="457200" indent="-457200">
              <a:spcBef>
                <a:spcPct val="0"/>
              </a:spcBef>
              <a:buFontTx/>
              <a:buNone/>
            </a:pPr>
            <a:endParaRPr lang="en-GB" altLang="en-US" sz="2000" u="none" kern="0" dirty="0" smtClean="0">
              <a:latin typeface="Arial" panose="020B0604020202020204" pitchFamily="34" charset="0"/>
            </a:endParaRPr>
          </a:p>
        </p:txBody>
      </p:sp>
      <p:sp>
        <p:nvSpPr>
          <p:cNvPr id="5" name="Rectangle 2"/>
          <p:cNvSpPr>
            <a:spLocks noGrp="1" noChangeArrowheads="1"/>
          </p:cNvSpPr>
          <p:nvPr>
            <p:ph type="title"/>
          </p:nvPr>
        </p:nvSpPr>
        <p:spPr>
          <a:xfrm>
            <a:off x="333375" y="1259632"/>
            <a:ext cx="6191250" cy="792163"/>
          </a:xfrm>
        </p:spPr>
        <p:txBody>
          <a:bodyPr/>
          <a:lstStyle/>
          <a:p>
            <a:pPr algn="l">
              <a:spcBef>
                <a:spcPct val="50000"/>
              </a:spcBef>
            </a:pPr>
            <a:r>
              <a:rPr lang="en-US" altLang="en-US" sz="1800" b="1" dirty="0" smtClean="0">
                <a:latin typeface="Arial" panose="020B0604020202020204" pitchFamily="34" charset="0"/>
              </a:rPr>
              <a:t>Option 4: Concentrated Overlay of new NPA Code on Capital Coast and Humber </a:t>
            </a:r>
            <a:r>
              <a:rPr lang="en-US" altLang="en-US" sz="1800" b="1" dirty="0" err="1" smtClean="0">
                <a:latin typeface="Arial" panose="020B0604020202020204" pitchFamily="34" charset="0"/>
              </a:rPr>
              <a:t>LIRs</a:t>
            </a:r>
            <a:endParaRPr lang="en-US" altLang="en-US" sz="1800" b="1" dirty="0" smtClean="0">
              <a:latin typeface="Arial" panose="020B0604020202020204" pitchFamily="34" charset="0"/>
            </a:endParaRPr>
          </a:p>
        </p:txBody>
      </p:sp>
    </p:spTree>
    <p:extLst>
      <p:ext uri="{BB962C8B-B14F-4D97-AF65-F5344CB8AC3E}">
        <p14:creationId xmlns:p14="http://schemas.microsoft.com/office/powerpoint/2010/main" val="2029616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6496" y="2725035"/>
            <a:ext cx="5945008" cy="3693929"/>
          </a:xfrm>
          <a:prstGeom prst="rect">
            <a:avLst/>
          </a:prstGeom>
        </p:spPr>
      </p:pic>
      <p:sp>
        <p:nvSpPr>
          <p:cNvPr id="6" name="Title 3"/>
          <p:cNvSpPr>
            <a:spLocks noGrp="1"/>
          </p:cNvSpPr>
          <p:nvPr>
            <p:ph type="title"/>
          </p:nvPr>
        </p:nvSpPr>
        <p:spPr>
          <a:xfrm>
            <a:off x="333375" y="827088"/>
            <a:ext cx="6191250" cy="1081087"/>
          </a:xfrm>
        </p:spPr>
        <p:txBody>
          <a:bodyPr/>
          <a:lstStyle/>
          <a:p>
            <a:pPr>
              <a:spcBef>
                <a:spcPct val="50000"/>
              </a:spcBef>
            </a:pPr>
            <a:r>
              <a:rPr lang="en-US" altLang="en-US" sz="2400" dirty="0" smtClean="0">
                <a:latin typeface="Arial" panose="020B0604020202020204" pitchFamily="34" charset="0"/>
              </a:rPr>
              <a:t>Summary of Relief Options</a:t>
            </a:r>
            <a:endParaRPr lang="en-US" altLang="en-US" sz="2400" b="1" dirty="0" smtClean="0">
              <a:latin typeface="Arial" panose="020B0604020202020204" pitchFamily="34" charset="0"/>
            </a:endParaRPr>
          </a:p>
        </p:txBody>
      </p:sp>
    </p:spTree>
    <p:extLst>
      <p:ext uri="{BB962C8B-B14F-4D97-AF65-F5344CB8AC3E}">
        <p14:creationId xmlns:p14="http://schemas.microsoft.com/office/powerpoint/2010/main" val="3368049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375" y="827088"/>
            <a:ext cx="6191250" cy="1081087"/>
          </a:xfrm>
        </p:spPr>
        <p:txBody>
          <a:bodyPr/>
          <a:lstStyle/>
          <a:p>
            <a:pPr>
              <a:spcBef>
                <a:spcPct val="50000"/>
              </a:spcBef>
            </a:pPr>
            <a:r>
              <a:rPr lang="en-US" altLang="en-US" sz="2400" dirty="0" smtClean="0">
                <a:latin typeface="Arial" panose="020B0604020202020204" pitchFamily="34" charset="0"/>
              </a:rPr>
              <a:t>Impacts</a:t>
            </a:r>
            <a:endParaRPr lang="en-US" altLang="en-US" sz="2400" b="1" dirty="0" smtClean="0">
              <a:latin typeface="Arial" panose="020B0604020202020204" pitchFamily="34" charset="0"/>
            </a:endParaRPr>
          </a:p>
        </p:txBody>
      </p:sp>
      <p:sp>
        <p:nvSpPr>
          <p:cNvPr id="5" name="Rectangle 3"/>
          <p:cNvSpPr txBox="1">
            <a:spLocks noChangeArrowheads="1"/>
          </p:cNvSpPr>
          <p:nvPr/>
        </p:nvSpPr>
        <p:spPr bwMode="auto">
          <a:xfrm>
            <a:off x="333375" y="1763713"/>
            <a:ext cx="619125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9388" lvl="1" indent="0">
              <a:lnSpc>
                <a:spcPct val="80000"/>
              </a:lnSpc>
              <a:buFontTx/>
              <a:buNone/>
              <a:defRPr/>
            </a:pPr>
            <a:endParaRPr lang="en-GB" sz="1100" u="none" kern="0" dirty="0" smtClean="0">
              <a:latin typeface="Arial" charset="0"/>
            </a:endParaRPr>
          </a:p>
          <a:p>
            <a:pPr>
              <a:lnSpc>
                <a:spcPct val="80000"/>
              </a:lnSpc>
              <a:defRPr/>
            </a:pPr>
            <a:r>
              <a:rPr lang="en-US" sz="1800" u="none" kern="0" dirty="0" smtClean="0">
                <a:latin typeface="Arial" charset="0"/>
              </a:rPr>
              <a:t>Customers</a:t>
            </a:r>
          </a:p>
          <a:p>
            <a:pPr lvl="1">
              <a:lnSpc>
                <a:spcPct val="80000"/>
              </a:lnSpc>
              <a:defRPr/>
            </a:pPr>
            <a:r>
              <a:rPr lang="en-US" sz="1600" u="none" kern="0" dirty="0" smtClean="0">
                <a:latin typeface="Arial" charset="0"/>
              </a:rPr>
              <a:t>in preparation for the assignment of CO Codes and telephone numbers in the new</a:t>
            </a:r>
            <a:r>
              <a:rPr lang="en-CA" sz="1600" u="none" kern="0" dirty="0" smtClean="0">
                <a:latin typeface="Arial" charset="0"/>
              </a:rPr>
              <a:t>/extended NPA, customers must accommodate the additional NPA in their lists, tables, systems and equipment</a:t>
            </a:r>
          </a:p>
          <a:p>
            <a:pPr marL="457200" lvl="1" indent="0">
              <a:lnSpc>
                <a:spcPct val="80000"/>
              </a:lnSpc>
              <a:buNone/>
              <a:defRPr/>
            </a:pPr>
            <a:endParaRPr lang="en-US" sz="1600" u="none" kern="0" dirty="0" smtClean="0">
              <a:latin typeface="Arial" charset="0"/>
            </a:endParaRPr>
          </a:p>
          <a:p>
            <a:pPr>
              <a:lnSpc>
                <a:spcPct val="80000"/>
              </a:lnSpc>
              <a:defRPr/>
            </a:pPr>
            <a:r>
              <a:rPr lang="en-US" sz="1800" u="none" kern="0" dirty="0" smtClean="0">
                <a:latin typeface="Arial" charset="0"/>
              </a:rPr>
              <a:t>Customers’ Equipment</a:t>
            </a:r>
          </a:p>
          <a:p>
            <a:pPr lvl="1">
              <a:lnSpc>
                <a:spcPct val="80000"/>
              </a:lnSpc>
              <a:defRPr/>
            </a:pPr>
            <a:r>
              <a:rPr lang="en-US" sz="1600" u="none" kern="0" dirty="0" smtClean="0">
                <a:latin typeface="Arial" charset="0"/>
              </a:rPr>
              <a:t>Automatic Dialer	</a:t>
            </a:r>
          </a:p>
          <a:p>
            <a:pPr lvl="1">
              <a:lnSpc>
                <a:spcPct val="80000"/>
              </a:lnSpc>
              <a:defRPr/>
            </a:pPr>
            <a:r>
              <a:rPr lang="en-US" sz="1600" u="none" kern="0" dirty="0" smtClean="0">
                <a:latin typeface="Arial" charset="0"/>
              </a:rPr>
              <a:t>Fax Machines</a:t>
            </a:r>
          </a:p>
          <a:p>
            <a:pPr lvl="1">
              <a:lnSpc>
                <a:spcPct val="80000"/>
              </a:lnSpc>
              <a:defRPr/>
            </a:pPr>
            <a:r>
              <a:rPr lang="en-US" sz="1600" u="none" kern="0" dirty="0" smtClean="0">
                <a:latin typeface="Arial" charset="0"/>
              </a:rPr>
              <a:t>Call Forwarding	</a:t>
            </a:r>
          </a:p>
          <a:p>
            <a:pPr lvl="1">
              <a:lnSpc>
                <a:spcPct val="80000"/>
              </a:lnSpc>
              <a:defRPr/>
            </a:pPr>
            <a:r>
              <a:rPr lang="en-US" sz="1600" u="none" kern="0" dirty="0" smtClean="0">
                <a:latin typeface="Arial" charset="0"/>
              </a:rPr>
              <a:t>Cellular Phones</a:t>
            </a:r>
          </a:p>
          <a:p>
            <a:pPr lvl="1">
              <a:lnSpc>
                <a:spcPct val="80000"/>
              </a:lnSpc>
              <a:defRPr/>
            </a:pPr>
            <a:r>
              <a:rPr lang="en-US" sz="1600" u="none" kern="0" dirty="0" smtClean="0">
                <a:latin typeface="Arial" charset="0"/>
              </a:rPr>
              <a:t>Burglar Alarms	</a:t>
            </a:r>
          </a:p>
          <a:p>
            <a:pPr lvl="1">
              <a:lnSpc>
                <a:spcPct val="80000"/>
              </a:lnSpc>
              <a:defRPr/>
            </a:pPr>
            <a:r>
              <a:rPr lang="en-US" sz="1600" u="none" kern="0" dirty="0" smtClean="0">
                <a:latin typeface="Arial" charset="0"/>
              </a:rPr>
              <a:t>Voice Messaging Use</a:t>
            </a:r>
          </a:p>
          <a:p>
            <a:pPr lvl="1">
              <a:lnSpc>
                <a:spcPct val="80000"/>
              </a:lnSpc>
              <a:defRPr/>
            </a:pPr>
            <a:r>
              <a:rPr lang="en-US" sz="1600" u="none" kern="0" dirty="0" smtClean="0">
                <a:latin typeface="Arial" charset="0"/>
              </a:rPr>
              <a:t>Speed Calls List	</a:t>
            </a:r>
          </a:p>
          <a:p>
            <a:pPr lvl="1">
              <a:lnSpc>
                <a:spcPct val="80000"/>
              </a:lnSpc>
              <a:defRPr/>
            </a:pPr>
            <a:r>
              <a:rPr lang="en-US" sz="1600" u="none" kern="0" dirty="0" err="1" smtClean="0">
                <a:latin typeface="Arial" charset="0"/>
              </a:rPr>
              <a:t>DISA</a:t>
            </a:r>
            <a:r>
              <a:rPr lang="en-US" sz="1600" u="none" kern="0" dirty="0" smtClean="0">
                <a:latin typeface="Arial" charset="0"/>
              </a:rPr>
              <a:t> Numbers</a:t>
            </a:r>
          </a:p>
          <a:p>
            <a:pPr lvl="1">
              <a:lnSpc>
                <a:spcPct val="80000"/>
              </a:lnSpc>
              <a:defRPr/>
            </a:pPr>
            <a:r>
              <a:rPr lang="en-US" sz="1600" u="none" kern="0" dirty="0" err="1" smtClean="0">
                <a:latin typeface="Arial" charset="0"/>
              </a:rPr>
              <a:t>CDR</a:t>
            </a:r>
            <a:r>
              <a:rPr lang="en-US" sz="1600" u="none" kern="0" dirty="0" smtClean="0">
                <a:latin typeface="Arial" charset="0"/>
              </a:rPr>
              <a:t> Software	</a:t>
            </a:r>
          </a:p>
          <a:p>
            <a:pPr lvl="1">
              <a:lnSpc>
                <a:spcPct val="80000"/>
              </a:lnSpc>
              <a:defRPr/>
            </a:pPr>
            <a:r>
              <a:rPr lang="en-US" sz="1600" u="none" kern="0" dirty="0" smtClean="0">
                <a:latin typeface="Arial" charset="0"/>
              </a:rPr>
              <a:t>ACD Operations</a:t>
            </a:r>
          </a:p>
          <a:p>
            <a:pPr lvl="1">
              <a:lnSpc>
                <a:spcPct val="80000"/>
              </a:lnSpc>
              <a:defRPr/>
            </a:pPr>
            <a:r>
              <a:rPr lang="en-US" sz="1600" u="none" kern="0" dirty="0" smtClean="0">
                <a:latin typeface="Arial" charset="0"/>
              </a:rPr>
              <a:t>Modems		</a:t>
            </a:r>
          </a:p>
          <a:p>
            <a:pPr lvl="1">
              <a:lnSpc>
                <a:spcPct val="80000"/>
              </a:lnSpc>
              <a:defRPr/>
            </a:pPr>
            <a:r>
              <a:rPr lang="en-US" sz="1600" u="none" kern="0" dirty="0" smtClean="0">
                <a:latin typeface="Arial" charset="0"/>
              </a:rPr>
              <a:t>PBXs</a:t>
            </a:r>
          </a:p>
          <a:p>
            <a:pPr lvl="1">
              <a:lnSpc>
                <a:spcPct val="80000"/>
              </a:lnSpc>
              <a:defRPr/>
            </a:pPr>
            <a:r>
              <a:rPr lang="en-US" sz="1600" u="none" kern="0" dirty="0" smtClean="0">
                <a:latin typeface="Arial" charset="0"/>
              </a:rPr>
              <a:t>Centrex		</a:t>
            </a:r>
          </a:p>
          <a:p>
            <a:pPr lvl="1">
              <a:lnSpc>
                <a:spcPct val="80000"/>
              </a:lnSpc>
              <a:defRPr/>
            </a:pPr>
            <a:r>
              <a:rPr lang="en-US" sz="1600" u="none" kern="0" dirty="0" smtClean="0">
                <a:latin typeface="Arial" charset="0"/>
              </a:rPr>
              <a:t>Key Systems</a:t>
            </a:r>
          </a:p>
        </p:txBody>
      </p:sp>
    </p:spTree>
    <p:extLst>
      <p:ext uri="{BB962C8B-B14F-4D97-AF65-F5344CB8AC3E}">
        <p14:creationId xmlns:p14="http://schemas.microsoft.com/office/powerpoint/2010/main" val="53673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827088"/>
            <a:ext cx="6191250" cy="649287"/>
          </a:xfrm>
        </p:spPr>
        <p:txBody>
          <a:bodyPr/>
          <a:lstStyle/>
          <a:p>
            <a:pPr>
              <a:spcBef>
                <a:spcPct val="50000"/>
              </a:spcBef>
            </a:pPr>
            <a:r>
              <a:rPr lang="en-US" altLang="en-US" sz="2400" dirty="0" smtClean="0">
                <a:latin typeface="Arial" panose="020B0604020202020204" pitchFamily="34" charset="0"/>
              </a:rPr>
              <a:t>Impacts (cont’d)</a:t>
            </a:r>
            <a:endParaRPr lang="en-US" altLang="en-US" sz="2400" b="1" dirty="0" smtClean="0">
              <a:latin typeface="Arial" panose="020B0604020202020204" pitchFamily="34" charset="0"/>
            </a:endParaRPr>
          </a:p>
        </p:txBody>
      </p:sp>
      <p:sp>
        <p:nvSpPr>
          <p:cNvPr id="3" name="Rectangle 3"/>
          <p:cNvSpPr txBox="1">
            <a:spLocks noChangeArrowheads="1"/>
          </p:cNvSpPr>
          <p:nvPr/>
        </p:nvSpPr>
        <p:spPr bwMode="auto">
          <a:xfrm>
            <a:off x="333375" y="1692275"/>
            <a:ext cx="6191250"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9388" lvl="1" indent="0">
              <a:lnSpc>
                <a:spcPct val="80000"/>
              </a:lnSpc>
              <a:buFontTx/>
              <a:buNone/>
              <a:defRPr/>
            </a:pPr>
            <a:endParaRPr lang="en-GB" sz="1100" u="none" kern="0" dirty="0" smtClean="0">
              <a:latin typeface="Arial" charset="0"/>
            </a:endParaRPr>
          </a:p>
          <a:p>
            <a:pPr>
              <a:lnSpc>
                <a:spcPct val="80000"/>
              </a:lnSpc>
              <a:defRPr/>
            </a:pPr>
            <a:r>
              <a:rPr lang="en-US" sz="1800" u="none" kern="0" dirty="0" smtClean="0">
                <a:latin typeface="Arial" charset="0"/>
              </a:rPr>
              <a:t>Telecommunications Service Providers</a:t>
            </a:r>
          </a:p>
          <a:p>
            <a:pPr lvl="1">
              <a:lnSpc>
                <a:spcPct val="80000"/>
              </a:lnSpc>
              <a:defRPr/>
            </a:pPr>
            <a:r>
              <a:rPr lang="en-US" sz="1600" u="none" kern="0" dirty="0" smtClean="0">
                <a:latin typeface="Arial" charset="0"/>
              </a:rPr>
              <a:t>systems etc. must accommodate additional NPA in the NPA 709 area</a:t>
            </a:r>
          </a:p>
          <a:p>
            <a:pPr>
              <a:lnSpc>
                <a:spcPct val="80000"/>
              </a:lnSpc>
              <a:defRPr/>
            </a:pPr>
            <a:r>
              <a:rPr lang="en-US" sz="1800" u="none" kern="0" dirty="0" smtClean="0">
                <a:latin typeface="Arial" charset="0"/>
              </a:rPr>
              <a:t>Telecommunication Operations</a:t>
            </a:r>
          </a:p>
          <a:p>
            <a:pPr lvl="1">
              <a:lnSpc>
                <a:spcPct val="80000"/>
              </a:lnSpc>
              <a:defRPr/>
            </a:pPr>
            <a:r>
              <a:rPr lang="en-US" sz="1600" u="none" kern="0" dirty="0" smtClean="0">
                <a:latin typeface="Arial" charset="0"/>
              </a:rPr>
              <a:t>Planning, Provisioning, Network Operations</a:t>
            </a:r>
          </a:p>
          <a:p>
            <a:pPr>
              <a:lnSpc>
                <a:spcPct val="80000"/>
              </a:lnSpc>
              <a:defRPr/>
            </a:pPr>
            <a:r>
              <a:rPr lang="en-US" sz="1800" u="none" kern="0" dirty="0" smtClean="0">
                <a:latin typeface="Arial" charset="0"/>
              </a:rPr>
              <a:t>Residential Sales and Service</a:t>
            </a:r>
          </a:p>
          <a:p>
            <a:pPr lvl="1">
              <a:lnSpc>
                <a:spcPct val="80000"/>
              </a:lnSpc>
              <a:defRPr/>
            </a:pPr>
            <a:r>
              <a:rPr lang="en-US" sz="1600" u="none" kern="0" dirty="0" smtClean="0">
                <a:latin typeface="Arial" charset="0"/>
              </a:rPr>
              <a:t>Business Office, </a:t>
            </a:r>
            <a:r>
              <a:rPr lang="en-US" sz="1600" u="none" kern="0" dirty="0" err="1" smtClean="0">
                <a:latin typeface="Arial" charset="0"/>
              </a:rPr>
              <a:t>I&amp;R</a:t>
            </a:r>
            <a:r>
              <a:rPr lang="en-US" sz="1600" u="none" kern="0" dirty="0" smtClean="0">
                <a:latin typeface="Arial" charset="0"/>
              </a:rPr>
              <a:t>, Sales and Support</a:t>
            </a:r>
          </a:p>
          <a:p>
            <a:pPr>
              <a:lnSpc>
                <a:spcPct val="80000"/>
              </a:lnSpc>
              <a:defRPr/>
            </a:pPr>
            <a:r>
              <a:rPr lang="en-US" sz="1800" u="none" kern="0" dirty="0" smtClean="0">
                <a:latin typeface="Arial" charset="0"/>
              </a:rPr>
              <a:t>Corporate Communications</a:t>
            </a:r>
          </a:p>
          <a:p>
            <a:pPr lvl="1">
              <a:lnSpc>
                <a:spcPct val="80000"/>
              </a:lnSpc>
              <a:defRPr/>
            </a:pPr>
            <a:r>
              <a:rPr lang="en-US" sz="1600" u="none" kern="0" dirty="0" smtClean="0">
                <a:latin typeface="Arial" charset="0"/>
              </a:rPr>
              <a:t>Public Information</a:t>
            </a:r>
          </a:p>
          <a:p>
            <a:pPr>
              <a:lnSpc>
                <a:spcPct val="80000"/>
              </a:lnSpc>
              <a:defRPr/>
            </a:pPr>
            <a:r>
              <a:rPr lang="en-US" sz="1800" u="none" kern="0" dirty="0" smtClean="0">
                <a:latin typeface="Arial" charset="0"/>
              </a:rPr>
              <a:t>Finance</a:t>
            </a:r>
          </a:p>
          <a:p>
            <a:pPr lvl="1">
              <a:lnSpc>
                <a:spcPct val="80000"/>
              </a:lnSpc>
              <a:defRPr/>
            </a:pPr>
            <a:r>
              <a:rPr lang="en-US" sz="1600" u="none" kern="0" dirty="0" smtClean="0">
                <a:latin typeface="Arial" charset="0"/>
              </a:rPr>
              <a:t>Support</a:t>
            </a:r>
          </a:p>
          <a:p>
            <a:pPr>
              <a:lnSpc>
                <a:spcPct val="80000"/>
              </a:lnSpc>
              <a:defRPr/>
            </a:pPr>
            <a:r>
              <a:rPr lang="en-US" sz="1800" u="none" kern="0" dirty="0" smtClean="0">
                <a:latin typeface="Arial" charset="0"/>
              </a:rPr>
              <a:t>Business Division</a:t>
            </a:r>
          </a:p>
          <a:p>
            <a:pPr lvl="1">
              <a:lnSpc>
                <a:spcPct val="80000"/>
              </a:lnSpc>
              <a:defRPr/>
            </a:pPr>
            <a:r>
              <a:rPr lang="en-US" sz="1600" u="none" kern="0" dirty="0" smtClean="0">
                <a:latin typeface="Arial" charset="0"/>
              </a:rPr>
              <a:t>Sales, Public Communication Services, Customer Provided Equipment</a:t>
            </a:r>
          </a:p>
          <a:p>
            <a:pPr>
              <a:lnSpc>
                <a:spcPct val="80000"/>
              </a:lnSpc>
              <a:defRPr/>
            </a:pPr>
            <a:r>
              <a:rPr lang="en-US" sz="1800" u="none" kern="0" dirty="0" smtClean="0">
                <a:latin typeface="Arial" charset="0"/>
              </a:rPr>
              <a:t>Marketing</a:t>
            </a:r>
          </a:p>
          <a:p>
            <a:pPr lvl="1">
              <a:lnSpc>
                <a:spcPct val="80000"/>
              </a:lnSpc>
              <a:defRPr/>
            </a:pPr>
            <a:r>
              <a:rPr lang="en-US" sz="1600" u="none" kern="0" dirty="0" smtClean="0">
                <a:latin typeface="Arial" charset="0"/>
              </a:rPr>
              <a:t>Business Development, Forecast Rates and Tariff</a:t>
            </a:r>
          </a:p>
          <a:p>
            <a:pPr>
              <a:lnSpc>
                <a:spcPct val="80000"/>
              </a:lnSpc>
              <a:defRPr/>
            </a:pPr>
            <a:r>
              <a:rPr lang="en-US" sz="1800" u="none" kern="0" dirty="0" smtClean="0">
                <a:latin typeface="Arial" charset="0"/>
              </a:rPr>
              <a:t>System Solutions</a:t>
            </a:r>
          </a:p>
          <a:p>
            <a:pPr lvl="1">
              <a:lnSpc>
                <a:spcPct val="80000"/>
              </a:lnSpc>
              <a:defRPr/>
            </a:pPr>
            <a:r>
              <a:rPr lang="en-US" sz="1600" u="none" kern="0" dirty="0" smtClean="0">
                <a:latin typeface="Arial" charset="0"/>
              </a:rPr>
              <a:t>System Dev.  (Network)</a:t>
            </a:r>
          </a:p>
          <a:p>
            <a:pPr lvl="1">
              <a:lnSpc>
                <a:spcPct val="80000"/>
              </a:lnSpc>
              <a:defRPr/>
            </a:pPr>
            <a:r>
              <a:rPr lang="en-US" sz="1600" u="none" kern="0" dirty="0" smtClean="0">
                <a:latin typeface="Arial" charset="0"/>
              </a:rPr>
              <a:t>System Dev.  (Revenue)</a:t>
            </a:r>
            <a:endParaRPr lang="en-US" sz="1800" u="none" kern="0" dirty="0" smtClean="0">
              <a:latin typeface="Arial" charset="0"/>
            </a:endParaRPr>
          </a:p>
          <a:p>
            <a:pPr>
              <a:lnSpc>
                <a:spcPct val="80000"/>
              </a:lnSpc>
              <a:defRPr/>
            </a:pPr>
            <a:r>
              <a:rPr lang="en-US" sz="1800" u="none" kern="0" dirty="0" smtClean="0">
                <a:latin typeface="Arial" charset="0"/>
              </a:rPr>
              <a:t>Regulatory Matters</a:t>
            </a:r>
          </a:p>
        </p:txBody>
      </p:sp>
    </p:spTree>
    <p:extLst>
      <p:ext uri="{BB962C8B-B14F-4D97-AF65-F5344CB8AC3E}">
        <p14:creationId xmlns:p14="http://schemas.microsoft.com/office/powerpoint/2010/main" val="196696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827088"/>
            <a:ext cx="6191250" cy="649287"/>
          </a:xfrm>
        </p:spPr>
        <p:txBody>
          <a:bodyPr/>
          <a:lstStyle/>
          <a:p>
            <a:pPr>
              <a:spcBef>
                <a:spcPct val="50000"/>
              </a:spcBef>
            </a:pPr>
            <a:r>
              <a:rPr lang="en-US" altLang="en-US" sz="2400" smtClean="0">
                <a:latin typeface="Arial" panose="020B0604020202020204" pitchFamily="34" charset="0"/>
              </a:rPr>
              <a:t>Impacts (cont’d)</a:t>
            </a:r>
            <a:endParaRPr lang="en-US" altLang="en-US" sz="2400" b="1" smtClean="0">
              <a:latin typeface="Arial" panose="020B0604020202020204" pitchFamily="34" charset="0"/>
            </a:endParaRPr>
          </a:p>
        </p:txBody>
      </p:sp>
      <p:sp>
        <p:nvSpPr>
          <p:cNvPr id="3" name="Rectangle 3"/>
          <p:cNvSpPr txBox="1">
            <a:spLocks noChangeArrowheads="1"/>
          </p:cNvSpPr>
          <p:nvPr/>
        </p:nvSpPr>
        <p:spPr bwMode="auto">
          <a:xfrm>
            <a:off x="333375" y="2627313"/>
            <a:ext cx="61912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9388" lvl="1" indent="0">
              <a:lnSpc>
                <a:spcPct val="80000"/>
              </a:lnSpc>
              <a:buFontTx/>
              <a:buNone/>
              <a:defRPr/>
            </a:pPr>
            <a:endParaRPr lang="en-GB" sz="1100" u="none" kern="0" smtClean="0">
              <a:latin typeface="Arial" charset="0"/>
            </a:endParaRPr>
          </a:p>
          <a:p>
            <a:pPr>
              <a:defRPr/>
            </a:pPr>
            <a:r>
              <a:rPr lang="en-US" sz="1800" u="none" kern="0" smtClean="0">
                <a:latin typeface="Arial" charset="0"/>
              </a:rPr>
              <a:t>Others</a:t>
            </a:r>
          </a:p>
          <a:p>
            <a:pPr lvl="1">
              <a:defRPr/>
            </a:pPr>
            <a:r>
              <a:rPr lang="en-US" sz="1800" u="none" kern="0" smtClean="0">
                <a:latin typeface="Arial" charset="0"/>
              </a:rPr>
              <a:t>Resellers, Rebillers</a:t>
            </a:r>
          </a:p>
          <a:p>
            <a:pPr lvl="1">
              <a:buFontTx/>
              <a:buNone/>
              <a:defRPr/>
            </a:pPr>
            <a:endParaRPr lang="en-US" sz="1800" u="none" kern="0" smtClean="0">
              <a:latin typeface="Arial" charset="0"/>
            </a:endParaRPr>
          </a:p>
          <a:p>
            <a:pPr lvl="1">
              <a:defRPr/>
            </a:pPr>
            <a:r>
              <a:rPr lang="en-US" sz="1800" u="none" kern="0" smtClean="0">
                <a:latin typeface="Arial" charset="0"/>
              </a:rPr>
              <a:t>International Carriers </a:t>
            </a:r>
          </a:p>
          <a:p>
            <a:pPr lvl="1">
              <a:buFontTx/>
              <a:buNone/>
              <a:defRPr/>
            </a:pPr>
            <a:endParaRPr lang="en-US" sz="1800" u="none" kern="0" smtClean="0">
              <a:latin typeface="Arial" charset="0"/>
            </a:endParaRPr>
          </a:p>
          <a:p>
            <a:pPr lvl="1">
              <a:defRPr/>
            </a:pPr>
            <a:r>
              <a:rPr lang="en-US" sz="1800" u="none" kern="0" smtClean="0">
                <a:latin typeface="Arial" charset="0"/>
              </a:rPr>
              <a:t>CPE Community: Vendors, Maintenance, Owners </a:t>
            </a:r>
          </a:p>
          <a:p>
            <a:pPr lvl="1">
              <a:buFontTx/>
              <a:buNone/>
              <a:defRPr/>
            </a:pPr>
            <a:endParaRPr lang="en-US" sz="1800" u="none" kern="0" smtClean="0">
              <a:latin typeface="Arial" charset="0"/>
            </a:endParaRPr>
          </a:p>
          <a:p>
            <a:pPr lvl="1">
              <a:defRPr/>
            </a:pPr>
            <a:r>
              <a:rPr lang="en-US" sz="1800" u="none" kern="0" smtClean="0">
                <a:latin typeface="Arial" charset="0"/>
              </a:rPr>
              <a:t>Radio Paging Community: Pagers and Beepers</a:t>
            </a:r>
          </a:p>
          <a:p>
            <a:pPr lvl="1">
              <a:buFontTx/>
              <a:buNone/>
              <a:defRPr/>
            </a:pPr>
            <a:endParaRPr lang="en-US" sz="1800" u="none" kern="0" smtClean="0">
              <a:latin typeface="Arial" charset="0"/>
            </a:endParaRPr>
          </a:p>
          <a:p>
            <a:pPr lvl="1">
              <a:defRPr/>
            </a:pPr>
            <a:r>
              <a:rPr lang="en-US" sz="1800" u="none" kern="0" smtClean="0">
                <a:latin typeface="Arial" charset="0"/>
              </a:rPr>
              <a:t>Industry Associations: Hotel, Alarm, Paging, Apartment Owners</a:t>
            </a:r>
          </a:p>
          <a:p>
            <a:pPr lvl="1">
              <a:defRPr/>
            </a:pPr>
            <a:endParaRPr lang="en-US" sz="1800" u="none" kern="0" smtClean="0"/>
          </a:p>
          <a:p>
            <a:pPr lvl="1">
              <a:defRPr/>
            </a:pPr>
            <a:endParaRPr lang="en-US" sz="1800" u="none" kern="0" smtClean="0"/>
          </a:p>
          <a:p>
            <a:pPr lvl="1">
              <a:defRPr/>
            </a:pPr>
            <a:endParaRPr lang="en-US" sz="1800" u="none" kern="0" dirty="0" smtClean="0"/>
          </a:p>
        </p:txBody>
      </p:sp>
    </p:spTree>
    <p:extLst>
      <p:ext uri="{BB962C8B-B14F-4D97-AF65-F5344CB8AC3E}">
        <p14:creationId xmlns:p14="http://schemas.microsoft.com/office/powerpoint/2010/main" val="158986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549275" y="2700338"/>
            <a:ext cx="5832475" cy="4319587"/>
          </a:xfrm>
          <a:noFill/>
        </p:spPr>
        <p:txBody>
          <a:bodyPr/>
          <a:lstStyle/>
          <a:p>
            <a:pPr marL="922338" indent="-922338">
              <a:lnSpc>
                <a:spcPct val="90000"/>
              </a:lnSpc>
              <a:buFontTx/>
              <a:buNone/>
            </a:pPr>
            <a:r>
              <a:rPr lang="en-US" altLang="en-US" sz="2000" dirty="0" smtClean="0"/>
              <a:t>  9:00	Welcome and introductions</a:t>
            </a:r>
          </a:p>
          <a:p>
            <a:pPr marL="922338" indent="-922338">
              <a:lnSpc>
                <a:spcPct val="90000"/>
              </a:lnSpc>
              <a:buFontTx/>
              <a:buNone/>
            </a:pPr>
            <a:r>
              <a:rPr lang="en-US" altLang="en-US" sz="2000" dirty="0" smtClean="0"/>
              <a:t>  9:05	Review of contributions </a:t>
            </a:r>
          </a:p>
          <a:p>
            <a:pPr marL="922338" indent="-922338">
              <a:lnSpc>
                <a:spcPct val="90000"/>
              </a:lnSpc>
              <a:buFontTx/>
              <a:buNone/>
            </a:pPr>
            <a:r>
              <a:rPr lang="en-US" altLang="en-US" sz="2000" dirty="0" smtClean="0"/>
              <a:t>10:15	Break		</a:t>
            </a:r>
          </a:p>
          <a:p>
            <a:pPr marL="922338" indent="-922338">
              <a:lnSpc>
                <a:spcPct val="90000"/>
              </a:lnSpc>
              <a:buFontTx/>
              <a:buNone/>
            </a:pPr>
            <a:r>
              <a:rPr lang="en-US" altLang="en-US" sz="2000" dirty="0" smtClean="0"/>
              <a:t>10:30	Review of contributions/round-table</a:t>
            </a:r>
          </a:p>
          <a:p>
            <a:pPr marL="922338" indent="-922338">
              <a:lnSpc>
                <a:spcPct val="90000"/>
              </a:lnSpc>
              <a:buFontTx/>
              <a:buNone/>
            </a:pPr>
            <a:r>
              <a:rPr lang="en-US" altLang="en-US" sz="2000" dirty="0" smtClean="0"/>
              <a:t>	discussions of issues and alternatives</a:t>
            </a:r>
          </a:p>
          <a:p>
            <a:pPr marL="922338" indent="-922338">
              <a:lnSpc>
                <a:spcPct val="90000"/>
              </a:lnSpc>
              <a:buFontTx/>
              <a:buNone/>
            </a:pPr>
            <a:r>
              <a:rPr lang="en-US" altLang="en-US" sz="2000" dirty="0" smtClean="0"/>
              <a:t>12:00 	Lunch</a:t>
            </a:r>
          </a:p>
          <a:p>
            <a:pPr marL="922338" indent="-922338">
              <a:lnSpc>
                <a:spcPct val="90000"/>
              </a:lnSpc>
              <a:buFontTx/>
              <a:buNone/>
            </a:pPr>
            <a:r>
              <a:rPr lang="en-US" altLang="en-US" sz="2000" dirty="0" smtClean="0"/>
              <a:t>13:00	Integration of contributions into Planning Document</a:t>
            </a:r>
          </a:p>
          <a:p>
            <a:pPr marL="922338" indent="-922338">
              <a:lnSpc>
                <a:spcPct val="90000"/>
              </a:lnSpc>
              <a:buFontTx/>
              <a:buNone/>
            </a:pPr>
            <a:r>
              <a:rPr lang="en-US" altLang="en-US" sz="2000" dirty="0" smtClean="0"/>
              <a:t>14:30	Break</a:t>
            </a:r>
          </a:p>
          <a:p>
            <a:pPr marL="922338" indent="-922338">
              <a:lnSpc>
                <a:spcPct val="90000"/>
              </a:lnSpc>
              <a:buFontTx/>
              <a:buNone/>
            </a:pPr>
            <a:r>
              <a:rPr lang="en-US" altLang="en-US" sz="2000" dirty="0" smtClean="0"/>
              <a:t>15:00	Integration of contributions into Planning Document </a:t>
            </a:r>
          </a:p>
          <a:p>
            <a:pPr marL="922338" indent="-922338">
              <a:lnSpc>
                <a:spcPct val="90000"/>
              </a:lnSpc>
              <a:buFontTx/>
              <a:buNone/>
            </a:pPr>
            <a:r>
              <a:rPr lang="en-US" altLang="en-US" sz="2000" dirty="0" smtClean="0"/>
              <a:t>16:30	Adjourn</a:t>
            </a:r>
          </a:p>
          <a:p>
            <a:pPr marL="922338" indent="-922338">
              <a:lnSpc>
                <a:spcPct val="90000"/>
              </a:lnSpc>
              <a:buFontTx/>
              <a:buNone/>
            </a:pPr>
            <a:endParaRPr lang="en-US" altLang="en-US" sz="2000" dirty="0" smtClean="0"/>
          </a:p>
        </p:txBody>
      </p:sp>
      <p:sp>
        <p:nvSpPr>
          <p:cNvPr id="5123" name="Title 3"/>
          <p:cNvSpPr>
            <a:spLocks noGrp="1"/>
          </p:cNvSpPr>
          <p:nvPr>
            <p:ph type="title"/>
          </p:nvPr>
        </p:nvSpPr>
        <p:spPr>
          <a:xfrm>
            <a:off x="333375" y="900113"/>
            <a:ext cx="6191250" cy="1346200"/>
          </a:xfrm>
        </p:spPr>
        <p:txBody>
          <a:bodyPr/>
          <a:lstStyle/>
          <a:p>
            <a:r>
              <a:rPr lang="en-US" altLang="en-US" sz="2000" b="1" dirty="0" smtClean="0"/>
              <a:t>NPA 709 Relief Planning Committee Meeting – Day 2 </a:t>
            </a:r>
            <a:br>
              <a:rPr lang="en-US" altLang="en-US" sz="2000" b="1" dirty="0" smtClean="0"/>
            </a:br>
            <a:r>
              <a:rPr lang="en-US" altLang="en-US" sz="2000" b="1" dirty="0" smtClean="0"/>
              <a:t>Wednesday, September </a:t>
            </a:r>
            <a:r>
              <a:rPr lang="en-US" altLang="en-US" sz="2000" b="1" dirty="0" smtClean="0"/>
              <a:t>21, 2016</a:t>
            </a:r>
            <a:br>
              <a:rPr lang="en-US" altLang="en-US" sz="2000" b="1" dirty="0" smtClean="0"/>
            </a:br>
            <a:r>
              <a:rPr lang="en-US" altLang="en-US" sz="2000" b="1" dirty="0" smtClean="0"/>
              <a:t>Murray Premises Hotel – St. John’s</a:t>
            </a:r>
            <a:br>
              <a:rPr lang="en-US" altLang="en-US" sz="2000" b="1" dirty="0" smtClean="0"/>
            </a:br>
            <a:endParaRPr lang="en-CA" altLang="en-US" sz="20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549275" y="2700338"/>
            <a:ext cx="5832475" cy="4319587"/>
          </a:xfrm>
          <a:noFill/>
        </p:spPr>
        <p:txBody>
          <a:bodyPr/>
          <a:lstStyle/>
          <a:p>
            <a:pPr marL="922338" indent="-922338">
              <a:lnSpc>
                <a:spcPct val="90000"/>
              </a:lnSpc>
              <a:buFontTx/>
              <a:buNone/>
            </a:pPr>
            <a:r>
              <a:rPr lang="en-US" altLang="en-US" sz="2000" dirty="0" smtClean="0"/>
              <a:t>  9:00	Welcome and introductions</a:t>
            </a:r>
          </a:p>
          <a:p>
            <a:pPr marL="922338" indent="-922338">
              <a:lnSpc>
                <a:spcPct val="90000"/>
              </a:lnSpc>
              <a:buFontTx/>
              <a:buNone/>
            </a:pPr>
            <a:r>
              <a:rPr lang="en-US" altLang="en-US" sz="2000" dirty="0" smtClean="0"/>
              <a:t>  9:05	Review of Relief Implementation Schedule</a:t>
            </a:r>
          </a:p>
          <a:p>
            <a:pPr marL="922338" indent="-922338">
              <a:lnSpc>
                <a:spcPct val="90000"/>
              </a:lnSpc>
              <a:buFontTx/>
              <a:buNone/>
            </a:pPr>
            <a:r>
              <a:rPr lang="en-US" altLang="en-US" sz="2000" dirty="0" smtClean="0"/>
              <a:t>10:15	Break		</a:t>
            </a:r>
          </a:p>
          <a:p>
            <a:pPr marL="922338" indent="-922338">
              <a:lnSpc>
                <a:spcPct val="90000"/>
              </a:lnSpc>
              <a:buFontTx/>
              <a:buNone/>
            </a:pPr>
            <a:r>
              <a:rPr lang="en-US" altLang="en-US" sz="2000" dirty="0" smtClean="0"/>
              <a:t>10:30	Develop Relief Implementation Plan based on contributions</a:t>
            </a:r>
          </a:p>
          <a:p>
            <a:pPr marL="922338" indent="-922338">
              <a:lnSpc>
                <a:spcPct val="90000"/>
              </a:lnSpc>
              <a:buFontTx/>
              <a:buNone/>
            </a:pPr>
            <a:r>
              <a:rPr lang="en-US" altLang="en-US" sz="2000" dirty="0" smtClean="0"/>
              <a:t>12:00 	Lunch</a:t>
            </a:r>
          </a:p>
          <a:p>
            <a:pPr marL="922338" indent="-922338">
              <a:lnSpc>
                <a:spcPct val="90000"/>
              </a:lnSpc>
              <a:buFontTx/>
              <a:buNone/>
            </a:pPr>
            <a:r>
              <a:rPr lang="en-US" altLang="en-US" sz="2000" dirty="0" smtClean="0"/>
              <a:t>13:00	Continued development of Relief Implementation Plan</a:t>
            </a:r>
          </a:p>
          <a:p>
            <a:pPr marL="922338" indent="-922338">
              <a:lnSpc>
                <a:spcPct val="90000"/>
              </a:lnSpc>
              <a:buFontTx/>
              <a:buNone/>
            </a:pPr>
            <a:r>
              <a:rPr lang="en-US" altLang="en-US" sz="2000" dirty="0" smtClean="0"/>
              <a:t>14:30	Break</a:t>
            </a:r>
          </a:p>
          <a:p>
            <a:pPr marL="922338" indent="-922338">
              <a:lnSpc>
                <a:spcPct val="90000"/>
              </a:lnSpc>
              <a:buFontTx/>
              <a:buNone/>
            </a:pPr>
            <a:r>
              <a:rPr lang="en-US" altLang="en-US" sz="2000" dirty="0" smtClean="0"/>
              <a:t>15:00	Continued development of Relief Implementation Plan</a:t>
            </a:r>
          </a:p>
          <a:p>
            <a:pPr marL="922338" indent="-922338">
              <a:lnSpc>
                <a:spcPct val="90000"/>
              </a:lnSpc>
              <a:buFontTx/>
              <a:buNone/>
            </a:pPr>
            <a:r>
              <a:rPr lang="en-US" altLang="en-US" sz="2000" dirty="0" smtClean="0"/>
              <a:t>16:00	Next Steps</a:t>
            </a:r>
          </a:p>
          <a:p>
            <a:pPr marL="922338" indent="-922338">
              <a:lnSpc>
                <a:spcPct val="90000"/>
              </a:lnSpc>
              <a:buFontTx/>
              <a:buNone/>
            </a:pPr>
            <a:r>
              <a:rPr lang="en-US" altLang="en-US" sz="2000" dirty="0" smtClean="0"/>
              <a:t>16:30	Adjourn</a:t>
            </a:r>
          </a:p>
          <a:p>
            <a:pPr marL="922338" indent="-922338">
              <a:lnSpc>
                <a:spcPct val="90000"/>
              </a:lnSpc>
              <a:buFontTx/>
              <a:buNone/>
            </a:pPr>
            <a:endParaRPr lang="en-US" altLang="en-US" sz="2000" dirty="0" smtClean="0"/>
          </a:p>
        </p:txBody>
      </p:sp>
      <p:sp>
        <p:nvSpPr>
          <p:cNvPr id="6147" name="Title 3"/>
          <p:cNvSpPr>
            <a:spLocks noGrp="1"/>
          </p:cNvSpPr>
          <p:nvPr>
            <p:ph type="title"/>
          </p:nvPr>
        </p:nvSpPr>
        <p:spPr>
          <a:xfrm>
            <a:off x="333375" y="900113"/>
            <a:ext cx="6191250" cy="1346200"/>
          </a:xfrm>
        </p:spPr>
        <p:txBody>
          <a:bodyPr/>
          <a:lstStyle/>
          <a:p>
            <a:r>
              <a:rPr lang="en-US" altLang="en-US" sz="2000" b="1" dirty="0" smtClean="0"/>
              <a:t>NPA 709 Relief Planning Committee Meeting – Day 3 </a:t>
            </a:r>
            <a:br>
              <a:rPr lang="en-US" altLang="en-US" sz="2000" b="1" dirty="0" smtClean="0"/>
            </a:br>
            <a:r>
              <a:rPr lang="en-US" altLang="en-US" sz="2000" b="1" dirty="0" smtClean="0"/>
              <a:t>Thursday, September </a:t>
            </a:r>
            <a:r>
              <a:rPr lang="en-US" altLang="en-US" sz="2000" b="1" dirty="0" smtClean="0"/>
              <a:t>22, 2016</a:t>
            </a:r>
            <a:br>
              <a:rPr lang="en-US" altLang="en-US" sz="2000" b="1" dirty="0" smtClean="0"/>
            </a:br>
            <a:r>
              <a:rPr lang="en-US" altLang="en-US" sz="2000" b="1" dirty="0" smtClean="0"/>
              <a:t>Murray Premises Hotel – St. John’s</a:t>
            </a:r>
            <a:br>
              <a:rPr lang="en-US" altLang="en-US" sz="2000" b="1" dirty="0" smtClean="0"/>
            </a:br>
            <a:endParaRPr lang="en-CA" altLang="en-US" sz="20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375" y="900113"/>
            <a:ext cx="6191250" cy="1346200"/>
          </a:xfrm>
        </p:spPr>
        <p:txBody>
          <a:bodyPr/>
          <a:lstStyle/>
          <a:p>
            <a:r>
              <a:rPr lang="en-US" altLang="en-US" sz="2800" dirty="0" smtClean="0">
                <a:latin typeface="Arial" panose="020B0604020202020204" pitchFamily="34" charset="0"/>
              </a:rPr>
              <a:t>NPA Relief Planning Principles and Considerations</a:t>
            </a:r>
            <a:endParaRPr lang="en-CA" altLang="en-US" sz="2800" dirty="0" smtClean="0">
              <a:latin typeface="Arial" panose="020B0604020202020204" pitchFamily="34" charset="0"/>
            </a:endParaRPr>
          </a:p>
        </p:txBody>
      </p:sp>
      <p:sp>
        <p:nvSpPr>
          <p:cNvPr id="6" name="Rectangle 3"/>
          <p:cNvSpPr txBox="1">
            <a:spLocks noChangeArrowheads="1"/>
          </p:cNvSpPr>
          <p:nvPr/>
        </p:nvSpPr>
        <p:spPr bwMode="auto">
          <a:xfrm>
            <a:off x="549275" y="2700338"/>
            <a:ext cx="58324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2400" u="none" kern="0" dirty="0" smtClean="0">
                <a:latin typeface="Arial" panose="020B0604020202020204" pitchFamily="34" charset="0"/>
              </a:rPr>
              <a:t>The NPA relief plan chosen will seek to minimize end users’ confusion while balancing the cost of implementation by all affected parties.</a:t>
            </a:r>
          </a:p>
          <a:p>
            <a:pPr>
              <a:lnSpc>
                <a:spcPct val="90000"/>
              </a:lnSpc>
            </a:pPr>
            <a:r>
              <a:rPr lang="en-US" altLang="en-US" sz="2400" u="none" kern="0" dirty="0" smtClean="0">
                <a:latin typeface="Arial" panose="020B0604020202020204" pitchFamily="34" charset="0"/>
              </a:rPr>
              <a:t>If a relief plan requires customers to undergo number changes, the plan shall not require these customers to undergo further number changes until at least 8-10 years later.</a:t>
            </a:r>
          </a:p>
          <a:p>
            <a:pPr>
              <a:lnSpc>
                <a:spcPct val="90000"/>
              </a:lnSpc>
            </a:pPr>
            <a:r>
              <a:rPr lang="en-US" altLang="en-US" sz="2400" u="none" kern="0" dirty="0" smtClean="0">
                <a:latin typeface="Arial" panose="020B0604020202020204" pitchFamily="34" charset="0"/>
              </a:rPr>
              <a:t>All efforts should be made to choose a plan that does not </a:t>
            </a:r>
            <a:r>
              <a:rPr lang="en-US" altLang="en-US" sz="2400" u="none" kern="0" dirty="0" err="1" smtClean="0">
                <a:latin typeface="Arial" panose="020B0604020202020204" pitchFamily="34" charset="0"/>
              </a:rPr>
              <a:t>favour</a:t>
            </a:r>
            <a:r>
              <a:rPr lang="en-US" altLang="en-US" sz="2400" u="none" kern="0" dirty="0" smtClean="0">
                <a:latin typeface="Arial" panose="020B0604020202020204" pitchFamily="34" charset="0"/>
              </a:rPr>
              <a:t> a particular interest group, i.e., no relief plan should give one Carrier or group of Carriers a competitive advantage over other Carriers or groups of Carriers.</a:t>
            </a:r>
          </a:p>
          <a:p>
            <a:pPr>
              <a:lnSpc>
                <a:spcPct val="90000"/>
              </a:lnSpc>
            </a:pPr>
            <a:endParaRPr lang="en-US" altLang="en-US" sz="2400" u="none" kern="0" dirty="0" smtClean="0">
              <a:latin typeface="Arial" panose="020B0604020202020204" pitchFamily="34" charset="0"/>
            </a:endParaRPr>
          </a:p>
        </p:txBody>
      </p:sp>
    </p:spTree>
    <p:extLst>
      <p:ext uri="{BB962C8B-B14F-4D97-AF65-F5344CB8AC3E}">
        <p14:creationId xmlns:p14="http://schemas.microsoft.com/office/powerpoint/2010/main" val="124950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900113"/>
            <a:ext cx="6191250" cy="1346200"/>
          </a:xfrm>
        </p:spPr>
        <p:txBody>
          <a:bodyPr/>
          <a:lstStyle/>
          <a:p>
            <a:r>
              <a:rPr lang="en-US" altLang="en-US" sz="2800" dirty="0" smtClean="0">
                <a:latin typeface="Arial" panose="020B0604020202020204" pitchFamily="34" charset="0"/>
              </a:rPr>
              <a:t>NPA Relief Planning Principles and Considerations (cont’d)</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2700338"/>
            <a:ext cx="58324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2400" u="none" kern="0" dirty="0" smtClean="0">
                <a:latin typeface="Arial" panose="020B0604020202020204" pitchFamily="34" charset="0"/>
              </a:rPr>
              <a:t>The NPA Code Relief Coordinator should facilitate the selection of a consensus NPA relief plan based on input as outlined below.</a:t>
            </a:r>
          </a:p>
          <a:p>
            <a:pPr>
              <a:lnSpc>
                <a:spcPct val="90000"/>
              </a:lnSpc>
            </a:pPr>
            <a:endParaRPr lang="en-US" altLang="en-US" sz="2400" i="1"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Communications should be established with all affected industry members, the CRTC and the North American Numbering Plan Administration (NANPA). This should be initiated immediately after the need for NPA Relief has been determined.</a:t>
            </a:r>
          </a:p>
          <a:p>
            <a:pPr>
              <a:lnSpc>
                <a:spcPct val="90000"/>
              </a:lnSpc>
            </a:pPr>
            <a:endParaRPr lang="en-US" altLang="en-US" sz="2400" u="none" kern="0" dirty="0" smtClean="0">
              <a:latin typeface="Arial" panose="020B0604020202020204" pitchFamily="34" charset="0"/>
            </a:endParaRPr>
          </a:p>
        </p:txBody>
      </p:sp>
    </p:spTree>
    <p:extLst>
      <p:ext uri="{BB962C8B-B14F-4D97-AF65-F5344CB8AC3E}">
        <p14:creationId xmlns:p14="http://schemas.microsoft.com/office/powerpoint/2010/main" val="254223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684213"/>
            <a:ext cx="6191250" cy="935037"/>
          </a:xfrm>
        </p:spPr>
        <p:txBody>
          <a:bodyPr/>
          <a:lstStyle/>
          <a:p>
            <a:r>
              <a:rPr lang="en-US" altLang="en-US" sz="2800" dirty="0" smtClean="0">
                <a:latin typeface="Arial" panose="020B0604020202020204" pitchFamily="34" charset="0"/>
              </a:rPr>
              <a:t>NPA Relief Planning Process</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1835150"/>
            <a:ext cx="58324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2400" u="none" kern="0" dirty="0" smtClean="0">
                <a:latin typeface="Arial" panose="020B0604020202020204" pitchFamily="34" charset="0"/>
              </a:rPr>
              <a:t>The NPA Relief Planning process is described in detail in the Canadian NPA Relief Planning Guideline.</a:t>
            </a:r>
          </a:p>
          <a:p>
            <a:pPr>
              <a:lnSpc>
                <a:spcPct val="90000"/>
              </a:lnSpc>
              <a:buFontTx/>
              <a:buNone/>
            </a:pPr>
            <a:endParaRPr lang="en-US" altLang="en-US" sz="2400"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This process requires participation by Affected Parties and other interested parties at meetings of the Relief Planning Committee (RPC) for the NPA requiring relief.</a:t>
            </a:r>
          </a:p>
          <a:p>
            <a:pPr>
              <a:lnSpc>
                <a:spcPct val="90000"/>
              </a:lnSpc>
              <a:buFontTx/>
              <a:buNone/>
            </a:pPr>
            <a:endParaRPr lang="en-US" altLang="en-US" sz="2400"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The major objective of the NPA relief planning process is to ensure an adequate supply of CO Codes is available at all times to the Canadian telecommunications industry (i.e., ensure that NPA Relief occurs in advance of NPA exhaust).</a:t>
            </a:r>
          </a:p>
        </p:txBody>
      </p:sp>
    </p:spTree>
    <p:extLst>
      <p:ext uri="{BB962C8B-B14F-4D97-AF65-F5344CB8AC3E}">
        <p14:creationId xmlns:p14="http://schemas.microsoft.com/office/powerpoint/2010/main" val="178387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33375" y="684213"/>
            <a:ext cx="6191250" cy="935037"/>
          </a:xfrm>
        </p:spPr>
        <p:txBody>
          <a:bodyPr/>
          <a:lstStyle/>
          <a:p>
            <a:r>
              <a:rPr lang="en-US" altLang="en-US" sz="2800" dirty="0" smtClean="0">
                <a:latin typeface="Arial" panose="020B0604020202020204" pitchFamily="34" charset="0"/>
              </a:rPr>
              <a:t>NPA Relief Planning Process (cont’d)</a:t>
            </a:r>
            <a:endParaRPr lang="en-CA" altLang="en-US" sz="2800" dirty="0" smtClean="0">
              <a:latin typeface="Arial" panose="020B0604020202020204" pitchFamily="34" charset="0"/>
            </a:endParaRPr>
          </a:p>
        </p:txBody>
      </p:sp>
      <p:sp>
        <p:nvSpPr>
          <p:cNvPr id="3" name="Rectangle 3"/>
          <p:cNvSpPr txBox="1">
            <a:spLocks noChangeArrowheads="1"/>
          </p:cNvSpPr>
          <p:nvPr/>
        </p:nvSpPr>
        <p:spPr bwMode="auto">
          <a:xfrm>
            <a:off x="549275" y="2268538"/>
            <a:ext cx="58324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2400" u="none" kern="0" dirty="0" smtClean="0">
                <a:latin typeface="Arial" panose="020B0604020202020204" pitchFamily="34" charset="0"/>
              </a:rPr>
              <a:t>Another objective of the NPA Relief Planning process is to develop, in accordance with the Canadian NPA Relief Planning Guideline and its time frames, a consensus recommendation for an NPA relief plan to be submitted for CRTC approval.</a:t>
            </a:r>
          </a:p>
          <a:p>
            <a:pPr>
              <a:lnSpc>
                <a:spcPct val="90000"/>
              </a:lnSpc>
              <a:buFontTx/>
              <a:buNone/>
            </a:pPr>
            <a:endParaRPr lang="en-US" altLang="en-US" sz="2400" u="none" kern="0" dirty="0" smtClean="0">
              <a:latin typeface="Arial" panose="020B0604020202020204" pitchFamily="34" charset="0"/>
            </a:endParaRPr>
          </a:p>
          <a:p>
            <a:pPr>
              <a:lnSpc>
                <a:spcPct val="90000"/>
              </a:lnSpc>
            </a:pPr>
            <a:r>
              <a:rPr lang="en-US" altLang="en-US" sz="2400" u="none" kern="0" dirty="0" smtClean="0">
                <a:latin typeface="Arial" panose="020B0604020202020204" pitchFamily="34" charset="0"/>
              </a:rPr>
              <a:t>It is the responsibility of all participants (e.g. Carriers, service providers, manufacturers, equipment suppliers, and users) to implement the CRTC-approved NPA relief plan.</a:t>
            </a:r>
          </a:p>
        </p:txBody>
      </p:sp>
    </p:spTree>
    <p:extLst>
      <p:ext uri="{BB962C8B-B14F-4D97-AF65-F5344CB8AC3E}">
        <p14:creationId xmlns:p14="http://schemas.microsoft.com/office/powerpoint/2010/main" val="9910258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ڦ"/>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ڦ"/>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7884</TotalTime>
  <Words>1310</Words>
  <Application>Microsoft Office PowerPoint</Application>
  <PresentationFormat>On-screen Show (4:3)</PresentationFormat>
  <Paragraphs>252</Paragraphs>
  <Slides>34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Schoolbook</vt:lpstr>
      <vt:lpstr>Times New Roman</vt:lpstr>
      <vt:lpstr>Blank Presentation</vt:lpstr>
      <vt:lpstr>NPA 709 (Area Code) Relief in Newfoundland and Labrador</vt:lpstr>
      <vt:lpstr>NPA 709 and  Adjacent Area Codes</vt:lpstr>
      <vt:lpstr>NPA 709 Relief Planning Committee Meeting – Day 1  Tuesday, September 20, 2016 Murray Premises Hotel – St. John’s </vt:lpstr>
      <vt:lpstr>NPA 709 Relief Planning Committee Meeting – Day 2  Wednesday, September 21, 2016 Murray Premises Hotel – St. John’s </vt:lpstr>
      <vt:lpstr>NPA 709 Relief Planning Committee Meeting – Day 3  Thursday, September 22, 2016 Murray Premises Hotel – St. John’s </vt:lpstr>
      <vt:lpstr>NPA Relief Planning Principles and Considerations</vt:lpstr>
      <vt:lpstr>NPA Relief Planning Principles and Considerations (cont’d)</vt:lpstr>
      <vt:lpstr>NPA Relief Planning Process</vt:lpstr>
      <vt:lpstr>NPA Relief Planning Process (cont’d)</vt:lpstr>
      <vt:lpstr>NPA Relief Planning Process (cont’d.)</vt:lpstr>
      <vt:lpstr>NPA Relief Planning Process (cont’d.)</vt:lpstr>
      <vt:lpstr>NPA Relief Planning Process (cont’d.)</vt:lpstr>
      <vt:lpstr>The Roles and Responsibilities of the CNA in the NPA Relief Planning Process</vt:lpstr>
      <vt:lpstr>The Roles and Responsibilities of the CNA in the NPA Relief Planning Process (cont’d)</vt:lpstr>
      <vt:lpstr>Background</vt:lpstr>
      <vt:lpstr>NPA 709 Actual and Forecast CO Code Assignments</vt:lpstr>
      <vt:lpstr>NPA 709 CO Code Exhaust April 2016 J-NRUF</vt:lpstr>
      <vt:lpstr>NPA 709 Admin and LEC+WSP CO Codes April 2016 J-NRUF</vt:lpstr>
      <vt:lpstr>NPA 709 CO Code Exhaust May 2016  NoC and April 2016 J-NRUF</vt:lpstr>
      <vt:lpstr>NPA 709 Admin and LEC+WSP CO Codes May 2016 NoC and April 2016 J-NRUF</vt:lpstr>
      <vt:lpstr>CO Codes available for assignment in NPA 709</vt:lpstr>
      <vt:lpstr>Relief Options</vt:lpstr>
      <vt:lpstr>Option 1: Distributed Overlay of New NPA on NPA 709</vt:lpstr>
      <vt:lpstr>Option 1: Distributed Overlay of New NPA on NPA 709</vt:lpstr>
      <vt:lpstr>Option 2: Concentrated Overlay of new NPA Code on Capital Coast LIR</vt:lpstr>
      <vt:lpstr>Option 2: Concentrated Overlay of new NPA Code on Capital Coast LIR</vt:lpstr>
      <vt:lpstr>Option 3: Concentrated Overlay of new NPA Code on Humber LIR</vt:lpstr>
      <vt:lpstr>Option 3: Concentrated Overlay of new NPA Code on Humber LIR</vt:lpstr>
      <vt:lpstr>Option 4: Concentrated Overlay of new NPA Code on Capital Coast and Humber LIRs</vt:lpstr>
      <vt:lpstr>Option 4: Concentrated Overlay of new NPA Code on Capital Coast and Humber LIRs</vt:lpstr>
      <vt:lpstr>Summary of Relief Options</vt:lpstr>
      <vt:lpstr>Impacts</vt:lpstr>
      <vt:lpstr>Impacts (cont’d)</vt:lpstr>
      <vt:lpstr>Impacts (cont’d)</vt:lpstr>
    </vt:vector>
  </TitlesOfParts>
  <Company>SAIC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NPA 709 (Area Code) Relief in Newfoundland and Labrador</dc:title>
  <dc:creator/>
  <cp:lastModifiedBy>BrownG</cp:lastModifiedBy>
  <cp:revision>269</cp:revision>
  <cp:lastPrinted>2001-02-21T20:38:58Z</cp:lastPrinted>
  <dcterms:created xsi:type="dcterms:W3CDTF">1999-11-09T15:31:24Z</dcterms:created>
  <dcterms:modified xsi:type="dcterms:W3CDTF">2016-08-04T19:10:45Z</dcterms:modified>
</cp:coreProperties>
</file>