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64" r:id="rId2"/>
    <p:sldId id="265" r:id="rId3"/>
    <p:sldId id="267"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306"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9144000" cy="6858000" type="screen4x3"/>
  <p:notesSz cx="6950075" cy="9236075"/>
  <p:defaultTextStyle>
    <a:defPPr>
      <a:defRPr lang="en-US"/>
    </a:defPPr>
    <a:lvl1pPr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1pPr>
    <a:lvl2pPr marL="4572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2pPr>
    <a:lvl3pPr marL="9144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3pPr>
    <a:lvl4pPr marL="13716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4pPr>
    <a:lvl5pPr marL="1828800" algn="l" rtl="0" eaLnBrk="0" fontAlgn="base" hangingPunct="0">
      <a:spcBef>
        <a:spcPct val="20000"/>
      </a:spcBef>
      <a:spcAft>
        <a:spcPct val="0"/>
      </a:spcAft>
      <a:buChar char="ڦ"/>
      <a:defRPr sz="24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24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24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24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2400" u="sng"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AC4017B4-0370-41F6-81C5-ECB63E0291E8}">
          <p14:sldIdLst>
            <p14:sldId id="264"/>
            <p14:sldId id="265"/>
            <p14:sldId id="267"/>
            <p14:sldId id="269"/>
            <p14:sldId id="270"/>
            <p14:sldId id="271"/>
            <p14:sldId id="272"/>
            <p14:sldId id="273"/>
            <p14:sldId id="274"/>
            <p14:sldId id="275"/>
            <p14:sldId id="276"/>
            <p14:sldId id="277"/>
            <p14:sldId id="278"/>
            <p14:sldId id="279"/>
            <p14:sldId id="280"/>
            <p14:sldId id="281"/>
            <p14:sldId id="282"/>
            <p14:sldId id="283"/>
            <p14:sldId id="284"/>
            <p14:sldId id="285"/>
            <p14:sldId id="306"/>
            <p14:sldId id="286"/>
            <p14:sldId id="287"/>
            <p14:sldId id="288"/>
            <p14:sldId id="289"/>
            <p14:sldId id="290"/>
            <p14:sldId id="291"/>
            <p14:sldId id="292"/>
            <p14:sldId id="293"/>
            <p14:sldId id="294"/>
            <p14:sldId id="295"/>
            <p14:sldId id="296"/>
            <p14:sldId id="297"/>
            <p14:sldId id="298"/>
            <p14:sldId id="299"/>
            <p14:sldId id="300"/>
            <p14:sldId id="301"/>
            <p14:sldId id="302"/>
            <p14:sldId id="303"/>
          </p14:sldIdLst>
        </p14:section>
      </p14:sectionLst>
    </p:ext>
    <p:ext uri="{EFAFB233-063F-42B5-8137-9DF3F51BA10A}">
      <p15:sldGuideLst xmlns:p15="http://schemas.microsoft.com/office/powerpoint/2012/main">
        <p15:guide id="1" orient="horz" pos="2160" userDrawn="1">
          <p15:clr>
            <a:srgbClr val="A4A3A4"/>
          </p15:clr>
        </p15:guide>
        <p15:guide id="2" pos="2789"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9" autoAdjust="0"/>
  </p:normalViewPr>
  <p:slideViewPr>
    <p:cSldViewPr>
      <p:cViewPr varScale="1">
        <p:scale>
          <a:sx n="116" d="100"/>
          <a:sy n="116" d="100"/>
        </p:scale>
        <p:origin x="1446" y="108"/>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10" y="-108"/>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1"/>
            <a:ext cx="3012329" cy="458965"/>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defTabSz="921816">
              <a:defRPr sz="1200"/>
            </a:lvl1pPr>
          </a:lstStyle>
          <a:p>
            <a:pPr>
              <a:defRPr/>
            </a:pPr>
            <a:endParaRPr lang="en-CA" dirty="0"/>
          </a:p>
        </p:txBody>
      </p:sp>
      <p:sp>
        <p:nvSpPr>
          <p:cNvPr id="72707" name="Rectangle 3"/>
          <p:cNvSpPr>
            <a:spLocks noGrp="1" noChangeArrowheads="1"/>
          </p:cNvSpPr>
          <p:nvPr>
            <p:ph type="dt" sz="quarter" idx="1"/>
          </p:nvPr>
        </p:nvSpPr>
        <p:spPr bwMode="auto">
          <a:xfrm>
            <a:off x="3937747" y="1"/>
            <a:ext cx="3012329" cy="458965"/>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algn="r" defTabSz="921816">
              <a:defRPr sz="1200"/>
            </a:lvl1pPr>
          </a:lstStyle>
          <a:p>
            <a:pPr>
              <a:defRPr/>
            </a:pPr>
            <a:endParaRPr lang="en-CA" dirty="0"/>
          </a:p>
        </p:txBody>
      </p:sp>
      <p:sp>
        <p:nvSpPr>
          <p:cNvPr id="72708" name="Rectangle 4"/>
          <p:cNvSpPr>
            <a:spLocks noGrp="1" noChangeArrowheads="1"/>
          </p:cNvSpPr>
          <p:nvPr>
            <p:ph type="ftr" sz="quarter" idx="2"/>
          </p:nvPr>
        </p:nvSpPr>
        <p:spPr bwMode="auto">
          <a:xfrm>
            <a:off x="0" y="8807078"/>
            <a:ext cx="3012329" cy="458965"/>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defTabSz="921816">
              <a:defRPr sz="1200"/>
            </a:lvl1pPr>
          </a:lstStyle>
          <a:p>
            <a:pPr>
              <a:defRPr/>
            </a:pPr>
            <a:endParaRPr lang="en-CA" dirty="0"/>
          </a:p>
        </p:txBody>
      </p:sp>
      <p:sp>
        <p:nvSpPr>
          <p:cNvPr id="72709" name="Rectangle 5"/>
          <p:cNvSpPr>
            <a:spLocks noGrp="1" noChangeArrowheads="1"/>
          </p:cNvSpPr>
          <p:nvPr>
            <p:ph type="sldNum" sz="quarter" idx="3"/>
          </p:nvPr>
        </p:nvSpPr>
        <p:spPr bwMode="auto">
          <a:xfrm>
            <a:off x="3937747" y="8807078"/>
            <a:ext cx="3012329" cy="458965"/>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algn="r" defTabSz="921816">
              <a:defRPr sz="1200"/>
            </a:lvl1pPr>
          </a:lstStyle>
          <a:p>
            <a:fld id="{EB0AFB79-31F9-47E0-B4C5-13EB75C30DA1}" type="slidenum">
              <a:rPr lang="en-CA" altLang="en-US"/>
              <a:pPr/>
              <a:t>‹#›</a:t>
            </a:fld>
            <a:endParaRPr lang="en-CA" altLang="en-US" dirty="0"/>
          </a:p>
        </p:txBody>
      </p:sp>
    </p:spTree>
    <p:extLst>
      <p:ext uri="{BB962C8B-B14F-4D97-AF65-F5344CB8AC3E}">
        <p14:creationId xmlns:p14="http://schemas.microsoft.com/office/powerpoint/2010/main" val="3704544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12329" cy="460542"/>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defTabSz="921816">
              <a:defRPr sz="1200" u="none"/>
            </a:lvl1pPr>
          </a:lstStyle>
          <a:p>
            <a:pPr>
              <a:defRPr/>
            </a:pPr>
            <a:endParaRPr lang="en-US" dirty="0"/>
          </a:p>
        </p:txBody>
      </p:sp>
      <p:sp>
        <p:nvSpPr>
          <p:cNvPr id="43011" name="Rectangle 3"/>
          <p:cNvSpPr>
            <a:spLocks noGrp="1" noChangeArrowheads="1"/>
          </p:cNvSpPr>
          <p:nvPr>
            <p:ph type="dt" idx="1"/>
          </p:nvPr>
        </p:nvSpPr>
        <p:spPr bwMode="auto">
          <a:xfrm>
            <a:off x="3937747" y="0"/>
            <a:ext cx="3012329" cy="460542"/>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lvl1pPr algn="r" defTabSz="921816">
              <a:defRPr sz="1200" u="none"/>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26992" y="4387767"/>
            <a:ext cx="5096092" cy="4155919"/>
          </a:xfrm>
          <a:prstGeom prst="rect">
            <a:avLst/>
          </a:prstGeom>
          <a:noFill/>
          <a:ln w="9525">
            <a:noFill/>
            <a:miter lim="800000"/>
            <a:headEnd/>
            <a:tailEnd/>
          </a:ln>
          <a:effectLst/>
        </p:spPr>
        <p:txBody>
          <a:bodyPr vert="horz" wrap="square" lIns="92224" tIns="46112" rIns="92224" bIns="461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775533"/>
            <a:ext cx="3012329" cy="460542"/>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defTabSz="921816">
              <a:defRPr sz="1200" u="none"/>
            </a:lvl1pPr>
          </a:lstStyle>
          <a:p>
            <a:pPr>
              <a:defRPr/>
            </a:pPr>
            <a:endParaRPr lang="en-US" dirty="0"/>
          </a:p>
        </p:txBody>
      </p:sp>
      <p:sp>
        <p:nvSpPr>
          <p:cNvPr id="43015" name="Rectangle 7"/>
          <p:cNvSpPr>
            <a:spLocks noGrp="1" noChangeArrowheads="1"/>
          </p:cNvSpPr>
          <p:nvPr>
            <p:ph type="sldNum" sz="quarter" idx="5"/>
          </p:nvPr>
        </p:nvSpPr>
        <p:spPr bwMode="auto">
          <a:xfrm>
            <a:off x="3937747" y="8775533"/>
            <a:ext cx="3012329" cy="460542"/>
          </a:xfrm>
          <a:prstGeom prst="rect">
            <a:avLst/>
          </a:prstGeom>
          <a:noFill/>
          <a:ln w="9525">
            <a:noFill/>
            <a:miter lim="800000"/>
            <a:headEnd/>
            <a:tailEnd/>
          </a:ln>
          <a:effectLst/>
        </p:spPr>
        <p:txBody>
          <a:bodyPr vert="horz" wrap="square" lIns="92224" tIns="46112" rIns="92224" bIns="46112" numCol="1" anchor="b" anchorCtr="0" compatLnSpc="1">
            <a:prstTxWarp prst="textNoShape">
              <a:avLst/>
            </a:prstTxWarp>
          </a:bodyPr>
          <a:lstStyle>
            <a:lvl1pPr algn="r" defTabSz="921816">
              <a:defRPr sz="1200" u="none"/>
            </a:lvl1pPr>
          </a:lstStyle>
          <a:p>
            <a:fld id="{AD229218-746E-4CFB-B6FA-9A36B85E13B4}" type="slidenum">
              <a:rPr lang="en-US" altLang="en-US"/>
              <a:pPr/>
              <a:t>‹#›</a:t>
            </a:fld>
            <a:endParaRPr lang="en-US" altLang="en-US" dirty="0"/>
          </a:p>
        </p:txBody>
      </p:sp>
    </p:spTree>
    <p:extLst>
      <p:ext uri="{BB962C8B-B14F-4D97-AF65-F5344CB8AC3E}">
        <p14:creationId xmlns:p14="http://schemas.microsoft.com/office/powerpoint/2010/main" val="2964977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95">
              <a:defRPr sz="2400" u="sng">
                <a:solidFill>
                  <a:schemeClr val="tx1"/>
                </a:solidFill>
                <a:latin typeface="Times New Roman" panose="02020603050405020304" pitchFamily="18" charset="0"/>
              </a:defRPr>
            </a:lvl1pPr>
            <a:lvl2pPr marL="731995" indent="-281536" defTabSz="914995">
              <a:defRPr sz="2400" u="sng">
                <a:solidFill>
                  <a:schemeClr val="tx1"/>
                </a:solidFill>
                <a:latin typeface="Times New Roman" panose="02020603050405020304" pitchFamily="18" charset="0"/>
              </a:defRPr>
            </a:lvl2pPr>
            <a:lvl3pPr marL="1126146" indent="-225229" defTabSz="914995">
              <a:defRPr sz="2400" u="sng">
                <a:solidFill>
                  <a:schemeClr val="tx1"/>
                </a:solidFill>
                <a:latin typeface="Times New Roman" panose="02020603050405020304" pitchFamily="18" charset="0"/>
              </a:defRPr>
            </a:lvl3pPr>
            <a:lvl4pPr marL="1576605" indent="-225229" defTabSz="914995">
              <a:defRPr sz="2400" u="sng">
                <a:solidFill>
                  <a:schemeClr val="tx1"/>
                </a:solidFill>
                <a:latin typeface="Times New Roman" panose="02020603050405020304" pitchFamily="18" charset="0"/>
              </a:defRPr>
            </a:lvl4pPr>
            <a:lvl5pPr marL="2027063" indent="-225229" defTabSz="914995">
              <a:defRPr sz="2400" u="sng">
                <a:solidFill>
                  <a:schemeClr val="tx1"/>
                </a:solidFill>
                <a:latin typeface="Times New Roman" panose="02020603050405020304" pitchFamily="18" charset="0"/>
              </a:defRPr>
            </a:lvl5pPr>
            <a:lvl6pPr marL="2477522"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27980"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378438"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28897"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5190207F-A4C1-47D7-AC59-0597FD6A7F0F}" type="slidenum">
              <a:rPr lang="en-US" altLang="en-US" sz="1200" u="none"/>
              <a:pPr/>
              <a:t>3</a:t>
            </a:fld>
            <a:endParaRPr lang="en-US" altLang="en-US" sz="1200" u="none"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6196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95">
              <a:defRPr sz="2400" u="sng">
                <a:solidFill>
                  <a:schemeClr val="tx1"/>
                </a:solidFill>
                <a:latin typeface="Times New Roman" panose="02020603050405020304" pitchFamily="18" charset="0"/>
              </a:defRPr>
            </a:lvl1pPr>
            <a:lvl2pPr marL="731995" indent="-281536" defTabSz="914995">
              <a:defRPr sz="2400" u="sng">
                <a:solidFill>
                  <a:schemeClr val="tx1"/>
                </a:solidFill>
                <a:latin typeface="Times New Roman" panose="02020603050405020304" pitchFamily="18" charset="0"/>
              </a:defRPr>
            </a:lvl2pPr>
            <a:lvl3pPr marL="1126146" indent="-225229" defTabSz="914995">
              <a:defRPr sz="2400" u="sng">
                <a:solidFill>
                  <a:schemeClr val="tx1"/>
                </a:solidFill>
                <a:latin typeface="Times New Roman" panose="02020603050405020304" pitchFamily="18" charset="0"/>
              </a:defRPr>
            </a:lvl3pPr>
            <a:lvl4pPr marL="1576605" indent="-225229" defTabSz="914995">
              <a:defRPr sz="2400" u="sng">
                <a:solidFill>
                  <a:schemeClr val="tx1"/>
                </a:solidFill>
                <a:latin typeface="Times New Roman" panose="02020603050405020304" pitchFamily="18" charset="0"/>
              </a:defRPr>
            </a:lvl4pPr>
            <a:lvl5pPr marL="2027063" indent="-225229" defTabSz="914995">
              <a:defRPr sz="2400" u="sng">
                <a:solidFill>
                  <a:schemeClr val="tx1"/>
                </a:solidFill>
                <a:latin typeface="Times New Roman" panose="02020603050405020304" pitchFamily="18" charset="0"/>
              </a:defRPr>
            </a:lvl5pPr>
            <a:lvl6pPr marL="2477522"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27980"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378438"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28897"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5190207F-A4C1-47D7-AC59-0597FD6A7F0F}" type="slidenum">
              <a:rPr lang="en-US" altLang="en-US" sz="1200" u="none"/>
              <a:pPr/>
              <a:t>4</a:t>
            </a:fld>
            <a:endParaRPr lang="en-US" altLang="en-US" sz="1200" u="none"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02696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95">
              <a:defRPr sz="2400" u="sng">
                <a:solidFill>
                  <a:schemeClr val="tx1"/>
                </a:solidFill>
                <a:latin typeface="Times New Roman" panose="02020603050405020304" pitchFamily="18" charset="0"/>
              </a:defRPr>
            </a:lvl1pPr>
            <a:lvl2pPr marL="731995" indent="-281536" defTabSz="914995">
              <a:defRPr sz="2400" u="sng">
                <a:solidFill>
                  <a:schemeClr val="tx1"/>
                </a:solidFill>
                <a:latin typeface="Times New Roman" panose="02020603050405020304" pitchFamily="18" charset="0"/>
              </a:defRPr>
            </a:lvl2pPr>
            <a:lvl3pPr marL="1126146" indent="-225229" defTabSz="914995">
              <a:defRPr sz="2400" u="sng">
                <a:solidFill>
                  <a:schemeClr val="tx1"/>
                </a:solidFill>
                <a:latin typeface="Times New Roman" panose="02020603050405020304" pitchFamily="18" charset="0"/>
              </a:defRPr>
            </a:lvl3pPr>
            <a:lvl4pPr marL="1576605" indent="-225229" defTabSz="914995">
              <a:defRPr sz="2400" u="sng">
                <a:solidFill>
                  <a:schemeClr val="tx1"/>
                </a:solidFill>
                <a:latin typeface="Times New Roman" panose="02020603050405020304" pitchFamily="18" charset="0"/>
              </a:defRPr>
            </a:lvl4pPr>
            <a:lvl5pPr marL="2027063" indent="-225229" defTabSz="914995">
              <a:defRPr sz="2400" u="sng">
                <a:solidFill>
                  <a:schemeClr val="tx1"/>
                </a:solidFill>
                <a:latin typeface="Times New Roman" panose="02020603050405020304" pitchFamily="18" charset="0"/>
              </a:defRPr>
            </a:lvl5pPr>
            <a:lvl6pPr marL="2477522"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27980"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378438"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28897" indent="-225229" defTabSz="914995"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fld id="{5190207F-A4C1-47D7-AC59-0597FD6A7F0F}" type="slidenum">
              <a:rPr lang="en-US" altLang="en-US" sz="1200" u="none"/>
              <a:pPr/>
              <a:t>5</a:t>
            </a:fld>
            <a:endParaRPr lang="en-US" altLang="en-US" sz="1200" u="none"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59568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93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53900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9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1500" b="1"/>
            </a:lvl1pPr>
          </a:lstStyle>
          <a:p>
            <a:r>
              <a:rPr lang="en-US" smtClean="0"/>
              <a:t>Click to edit Master title style</a:t>
            </a:r>
            <a:endParaRPr lang="en-CA"/>
          </a:p>
        </p:txBody>
      </p:sp>
      <p:sp>
        <p:nvSpPr>
          <p:cNvPr id="3" name="Content Placeholder 2"/>
          <p:cNvSpPr>
            <a:spLocks noGrp="1"/>
          </p:cNvSpPr>
          <p:nvPr>
            <p:ph idx="1"/>
          </p:nvPr>
        </p:nvSpPr>
        <p:spPr>
          <a:xfrm>
            <a:off x="3575051" y="272653"/>
            <a:ext cx="511174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74571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1500" b="1"/>
            </a:lvl1pPr>
          </a:lstStyle>
          <a:p>
            <a:r>
              <a:rPr lang="en-US" smtClean="0"/>
              <a:t>Click to edit Master title style</a:t>
            </a:r>
            <a:endParaRPr lang="en-CA"/>
          </a:p>
        </p:txBody>
      </p:sp>
      <p:sp>
        <p:nvSpPr>
          <p:cNvPr id="3" name="Picture Placeholder 2"/>
          <p:cNvSpPr>
            <a:spLocks noGrp="1"/>
          </p:cNvSpPr>
          <p:nvPr>
            <p:ph type="pic" idx="1"/>
          </p:nvPr>
        </p:nvSpPr>
        <p:spPr>
          <a:xfrm>
            <a:off x="1792817" y="613172"/>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dirty="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04588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627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742950"/>
            <a:ext cx="1943100" cy="53530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1" y="742950"/>
            <a:ext cx="5626100" cy="535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0825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71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9269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653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071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0470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5833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3000" b="1" cap="all"/>
            </a:lvl1pPr>
          </a:lstStyle>
          <a:p>
            <a:r>
              <a:rPr lang="en-US" smtClean="0"/>
              <a:t>Click to edit Master title style</a:t>
            </a:r>
            <a:endParaRPr lang="en-CA"/>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082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784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73600" y="1981200"/>
            <a:ext cx="3784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9121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4716"/>
            <a:ext cx="4040717" cy="6405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27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42950"/>
            <a:ext cx="7772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3" name="Rectangle 9"/>
          <p:cNvSpPr>
            <a:spLocks noChangeArrowheads="1"/>
          </p:cNvSpPr>
          <p:nvPr/>
        </p:nvSpPr>
        <p:spPr bwMode="auto">
          <a:xfrm>
            <a:off x="406400" y="342900"/>
            <a:ext cx="8331200" cy="6229350"/>
          </a:xfrm>
          <a:prstGeom prst="rect">
            <a:avLst/>
          </a:prstGeom>
          <a:noFill/>
          <a:ln w="9525">
            <a:solidFill>
              <a:schemeClr val="tx1"/>
            </a:solidFill>
            <a:miter lim="800000"/>
            <a:headEnd/>
            <a:tailEnd/>
          </a:ln>
          <a:effectLst/>
        </p:spPr>
        <p:txBody>
          <a:bodyPr wrap="none" anchor="ctr"/>
          <a:lstStyle/>
          <a:p>
            <a:pPr>
              <a:defRPr/>
            </a:pPr>
            <a:endParaRPr lang="en-CA" sz="1800" dirty="0"/>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42976" y="360593"/>
            <a:ext cx="1612256" cy="782822"/>
          </a:xfrm>
          <a:prstGeom prst="rect">
            <a:avLst/>
          </a:prstGeom>
        </p:spPr>
      </p:pic>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596169" y="5975601"/>
            <a:ext cx="3096685" cy="6126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03350" y="1772816"/>
            <a:ext cx="6048375" cy="3508181"/>
            <a:chOff x="323528" y="1772816"/>
            <a:chExt cx="6048375" cy="3508181"/>
          </a:xfrm>
        </p:grpSpPr>
        <p:sp>
          <p:nvSpPr>
            <p:cNvPr id="4" name="Rectangle 2"/>
            <p:cNvSpPr txBox="1">
              <a:spLocks noChangeArrowheads="1"/>
            </p:cNvSpPr>
            <p:nvPr/>
          </p:nvSpPr>
          <p:spPr bwMode="auto">
            <a:xfrm>
              <a:off x="323528" y="1772816"/>
              <a:ext cx="60483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a:lstStyle>
            <a:p>
              <a:pPr>
                <a:buNone/>
              </a:pPr>
              <a:r>
                <a:rPr lang="en-US" altLang="en-US" sz="4000" b="1" u="none" kern="0" dirty="0" smtClean="0">
                  <a:latin typeface="Arial" panose="020B0604020202020204" pitchFamily="34" charset="0"/>
                  <a:cs typeface="Arial" panose="020B0604020202020204" pitchFamily="34" charset="0"/>
                </a:rPr>
                <a:t>NPA </a:t>
              </a:r>
              <a:r>
                <a:rPr lang="en-US" altLang="en-US" sz="4000" b="1" u="none" kern="0" dirty="0" smtClean="0">
                  <a:latin typeface="Arial" panose="020B0604020202020204" pitchFamily="34" charset="0"/>
                  <a:cs typeface="Arial" panose="020B0604020202020204" pitchFamily="34" charset="0"/>
                </a:rPr>
                <a:t>506 (Area Code) Relief in New Brunswick</a:t>
              </a:r>
            </a:p>
          </p:txBody>
        </p:sp>
        <p:sp>
          <p:nvSpPr>
            <p:cNvPr id="5" name="Rectangle 3"/>
            <p:cNvSpPr txBox="1">
              <a:spLocks noChangeArrowheads="1"/>
            </p:cNvSpPr>
            <p:nvPr/>
          </p:nvSpPr>
          <p:spPr bwMode="auto">
            <a:xfrm>
              <a:off x="467395" y="4569797"/>
              <a:ext cx="57606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a:lstStyle>
            <a:p>
              <a:pPr algn="ctr">
                <a:lnSpc>
                  <a:spcPct val="80000"/>
                </a:lnSpc>
                <a:buFontTx/>
                <a:buNone/>
              </a:pPr>
              <a:r>
                <a:rPr lang="en-US" altLang="en-US" sz="2800" u="none" kern="0" dirty="0" smtClean="0">
                  <a:latin typeface="Arial" panose="020B0604020202020204" pitchFamily="34" charset="0"/>
                  <a:cs typeface="Arial" panose="020B0604020202020204" pitchFamily="34" charset="0"/>
                </a:rPr>
                <a:t>September 12-14, 2017</a:t>
              </a:r>
            </a:p>
          </p:txBody>
        </p:sp>
      </p:grpSp>
      <p:sp>
        <p:nvSpPr>
          <p:cNvPr id="7" name="TextBox 6"/>
          <p:cNvSpPr txBox="1"/>
          <p:nvPr/>
        </p:nvSpPr>
        <p:spPr>
          <a:xfrm>
            <a:off x="3563441" y="5157192"/>
            <a:ext cx="1728192" cy="1107996"/>
          </a:xfrm>
          <a:prstGeom prst="rect">
            <a:avLst/>
          </a:prstGeom>
          <a:solidFill>
            <a:srgbClr val="FFFF00"/>
          </a:solidFill>
          <a:ln>
            <a:solidFill>
              <a:schemeClr val="accent1"/>
            </a:solidFill>
          </a:ln>
        </p:spPr>
        <p:txBody>
          <a:bodyPr wrap="square" rtlCol="0">
            <a:spAutoFit/>
          </a:bodyPr>
          <a:lstStyle/>
          <a:p>
            <a:pPr>
              <a:buNone/>
            </a:pPr>
            <a:r>
              <a:rPr lang="en-US" sz="1100" u="none" dirty="0" smtClean="0"/>
              <a:t>Updated information has been added as of 8 Sep. 2017 due to the release of the July 2017 R-NRUF results for the benefit of the RPC.</a:t>
            </a:r>
            <a:endParaRPr lang="en-US" sz="1100" u="none" dirty="0"/>
          </a:p>
        </p:txBody>
      </p:sp>
    </p:spTree>
    <p:extLst>
      <p:ext uri="{BB962C8B-B14F-4D97-AF65-F5344CB8AC3E}">
        <p14:creationId xmlns:p14="http://schemas.microsoft.com/office/powerpoint/2010/main" val="356561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578" y="2276872"/>
            <a:ext cx="7596844" cy="3323987"/>
          </a:xfrm>
          <a:prstGeom prst="rect">
            <a:avLst/>
          </a:prstGeom>
        </p:spPr>
        <p:txBody>
          <a:bodyPr wrap="square">
            <a:spAutoFit/>
          </a:bodyPr>
          <a:lstStyle/>
          <a:p>
            <a:pPr marL="257175" indent="-257175">
              <a:lnSpc>
                <a:spcPct val="90000"/>
              </a:lnSpc>
              <a:buChar char="•"/>
            </a:pPr>
            <a:r>
              <a:rPr lang="en-US" altLang="en-US" sz="2000" u="none" dirty="0">
                <a:solidFill>
                  <a:srgbClr val="000000"/>
                </a:solidFill>
                <a:latin typeface="Arial" panose="020B0604020202020204" pitchFamily="34" charset="0"/>
              </a:rPr>
              <a:t>The Relief Options shall cover a period of at least eight years beyond the Projected Exhaust Date, and shall cover more than one relief activity, if necessary, during the time frame.</a:t>
            </a:r>
          </a:p>
          <a:p>
            <a:pPr>
              <a:lnSpc>
                <a:spcPct val="90000"/>
              </a:lnSpc>
            </a:pPr>
            <a:endParaRPr lang="en-US" altLang="en-US" sz="2000" u="none" kern="0" dirty="0">
              <a:latin typeface="Arial" panose="020B0604020202020204" pitchFamily="34" charset="0"/>
            </a:endParaRPr>
          </a:p>
          <a:p>
            <a:pPr marL="257175" indent="-257175">
              <a:lnSpc>
                <a:spcPct val="90000"/>
              </a:lnSpc>
              <a:buChar char="•"/>
            </a:pPr>
            <a:r>
              <a:rPr lang="en-US" altLang="en-US" sz="2000" u="none" dirty="0">
                <a:solidFill>
                  <a:srgbClr val="000000"/>
                </a:solidFill>
                <a:latin typeface="Arial" panose="020B0604020202020204" pitchFamily="34" charset="0"/>
              </a:rPr>
              <a:t>The relief Planning Document shall be a living document and will reflect changes that take place over time such as demand for CO Codes or other factors (e.g., local competition, wireline and wireless number portability, etc.) during the time it takes to create. The annual and relief planning NRUF analyses shall be used for updating the Relief Options.</a:t>
            </a:r>
          </a:p>
          <a:p>
            <a:pPr marL="257175" indent="-257175">
              <a:lnSpc>
                <a:spcPct val="90000"/>
              </a:lnSpc>
              <a:buChar char="•"/>
            </a:pPr>
            <a:endParaRPr lang="en-US" altLang="en-US" sz="2000" u="none" dirty="0">
              <a:solidFill>
                <a:srgbClr val="000000"/>
              </a:solidFill>
              <a:latin typeface="Arial" panose="020B0604020202020204" pitchFamily="34" charset="0"/>
            </a:endParaRPr>
          </a:p>
        </p:txBody>
      </p:sp>
      <p:sp>
        <p:nvSpPr>
          <p:cNvPr id="3" name="Rectangle 2"/>
          <p:cNvSpPr/>
          <p:nvPr/>
        </p:nvSpPr>
        <p:spPr>
          <a:xfrm>
            <a:off x="1475656" y="1196752"/>
            <a:ext cx="6192688" cy="523220"/>
          </a:xfrm>
          <a:prstGeom prst="rect">
            <a:avLst/>
          </a:prstGeom>
        </p:spPr>
        <p:txBody>
          <a:bodyPr wrap="square">
            <a:spAutoFit/>
          </a:bodyPr>
          <a:lstStyle/>
          <a:p>
            <a:pPr>
              <a:buNone/>
            </a:pPr>
            <a:r>
              <a:rPr lang="en-US" altLang="en-US" sz="2800" u="none" dirty="0">
                <a:latin typeface="Arial" panose="020B0604020202020204" pitchFamily="34" charset="0"/>
              </a:rPr>
              <a:t>NPA Relief Planning Process (cont’d)</a:t>
            </a:r>
            <a:endParaRPr lang="en-CA" sz="2800" u="none" dirty="0"/>
          </a:p>
        </p:txBody>
      </p:sp>
    </p:spTree>
    <p:extLst>
      <p:ext uri="{BB962C8B-B14F-4D97-AF65-F5344CB8AC3E}">
        <p14:creationId xmlns:p14="http://schemas.microsoft.com/office/powerpoint/2010/main" val="220457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578" y="1714426"/>
            <a:ext cx="7596844" cy="5170646"/>
          </a:xfrm>
          <a:prstGeom prst="rect">
            <a:avLst/>
          </a:prstGeom>
        </p:spPr>
        <p:txBody>
          <a:bodyPr wrap="square">
            <a:spAutoFit/>
          </a:bodyPr>
          <a:lstStyle/>
          <a:p>
            <a:pPr marL="257175" indent="-257175">
              <a:lnSpc>
                <a:spcPct val="90000"/>
              </a:lnSpc>
              <a:buChar char="•"/>
            </a:pPr>
            <a:r>
              <a:rPr lang="en-US" altLang="en-US" sz="2000" u="none" dirty="0">
                <a:solidFill>
                  <a:srgbClr val="000000"/>
                </a:solidFill>
                <a:latin typeface="Arial" panose="020B0604020202020204" pitchFamily="34" charset="0"/>
              </a:rPr>
              <a:t>The recommendation for a Relief Method (e.g., distributed overlay, concentrated overlay) is made by the RPC, and shall be specified in the Planning Document. The estimated life of the relief shall be included in the Planning Document along with assumptions, projected code assignment rates, etc</a:t>
            </a:r>
            <a:r>
              <a:rPr lang="en-US" altLang="en-US" sz="2000" u="none" dirty="0" smtClean="0">
                <a:solidFill>
                  <a:srgbClr val="000000"/>
                </a:solidFill>
                <a:latin typeface="Arial" panose="020B0604020202020204" pitchFamily="34" charset="0"/>
              </a:rPr>
              <a:t>.</a:t>
            </a:r>
          </a:p>
          <a:p>
            <a:pPr>
              <a:lnSpc>
                <a:spcPct val="90000"/>
              </a:lnSpc>
              <a:buNone/>
            </a:pPr>
            <a:endParaRPr lang="en-US" altLang="en-US" sz="2000" u="none" kern="0" dirty="0">
              <a:latin typeface="Arial" panose="020B0604020202020204" pitchFamily="34" charset="0"/>
            </a:endParaRPr>
          </a:p>
          <a:p>
            <a:pPr marL="257175" indent="-257175">
              <a:lnSpc>
                <a:spcPct val="90000"/>
              </a:lnSpc>
              <a:buChar char="•"/>
            </a:pPr>
            <a:r>
              <a:rPr lang="en-US" altLang="en-US" sz="2000" u="none" dirty="0">
                <a:solidFill>
                  <a:srgbClr val="000000"/>
                </a:solidFill>
                <a:latin typeface="Arial" panose="020B0604020202020204" pitchFamily="34" charset="0"/>
              </a:rPr>
              <a:t>If a Relief Option requires customers to undergo number changes, the option shall not require these customers to undergo further number changes until at least 8-10 years later</a:t>
            </a:r>
            <a:r>
              <a:rPr lang="en-US" altLang="en-US" sz="2000" u="none" dirty="0" smtClean="0">
                <a:solidFill>
                  <a:srgbClr val="000000"/>
                </a:solidFill>
                <a:latin typeface="Arial" panose="020B0604020202020204" pitchFamily="34" charset="0"/>
              </a:rPr>
              <a:t>.</a:t>
            </a:r>
          </a:p>
          <a:p>
            <a:pPr marL="257175" indent="-257175">
              <a:lnSpc>
                <a:spcPct val="90000"/>
              </a:lnSpc>
              <a:buChar char="•"/>
            </a:pPr>
            <a:endParaRPr lang="en-US" altLang="en-US" sz="2000" u="none" dirty="0">
              <a:solidFill>
                <a:srgbClr val="000000"/>
              </a:solidFill>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In the long term, the plan shall result in the most effective use possible of all CO Codes serving a given area.  Ideally, all of the CO Codes in a given area shall exhaust at about the same time.  In practice this may not be possible, but severe imbalances shall be avoided.</a:t>
            </a:r>
          </a:p>
          <a:p>
            <a:pPr marL="257175" indent="-257175">
              <a:lnSpc>
                <a:spcPct val="90000"/>
              </a:lnSpc>
              <a:buChar char="•"/>
            </a:pPr>
            <a:endParaRPr lang="en-US" altLang="en-US" sz="2000" u="none" dirty="0">
              <a:solidFill>
                <a:srgbClr val="000000"/>
              </a:solidFill>
              <a:latin typeface="Arial" panose="020B0604020202020204" pitchFamily="34" charset="0"/>
            </a:endParaRPr>
          </a:p>
          <a:p>
            <a:pPr marL="257175" indent="-257175">
              <a:lnSpc>
                <a:spcPct val="90000"/>
              </a:lnSpc>
              <a:buChar char="•"/>
            </a:pPr>
            <a:endParaRPr lang="en-US" altLang="en-US" sz="2000" u="none" dirty="0">
              <a:solidFill>
                <a:srgbClr val="000000"/>
              </a:solidFill>
              <a:latin typeface="Arial" panose="020B0604020202020204" pitchFamily="34" charset="0"/>
            </a:endParaRPr>
          </a:p>
        </p:txBody>
      </p:sp>
      <p:sp>
        <p:nvSpPr>
          <p:cNvPr id="3" name="Rectangle 2"/>
          <p:cNvSpPr/>
          <p:nvPr/>
        </p:nvSpPr>
        <p:spPr>
          <a:xfrm>
            <a:off x="1475656" y="1052736"/>
            <a:ext cx="6192688" cy="523220"/>
          </a:xfrm>
          <a:prstGeom prst="rect">
            <a:avLst/>
          </a:prstGeom>
        </p:spPr>
        <p:txBody>
          <a:bodyPr wrap="square">
            <a:spAutoFit/>
          </a:bodyPr>
          <a:lstStyle/>
          <a:p>
            <a:pPr>
              <a:buNone/>
            </a:pPr>
            <a:r>
              <a:rPr lang="en-US" altLang="en-US" sz="2800" u="none" dirty="0">
                <a:latin typeface="Arial" panose="020B0604020202020204" pitchFamily="34" charset="0"/>
              </a:rPr>
              <a:t>NPA Relief Planning Process (cont’d)</a:t>
            </a:r>
            <a:endParaRPr lang="en-CA" sz="2800" u="none" dirty="0"/>
          </a:p>
        </p:txBody>
      </p:sp>
    </p:spTree>
    <p:extLst>
      <p:ext uri="{BB962C8B-B14F-4D97-AF65-F5344CB8AC3E}">
        <p14:creationId xmlns:p14="http://schemas.microsoft.com/office/powerpoint/2010/main" val="144776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1124744"/>
            <a:ext cx="7848872" cy="954107"/>
          </a:xfrm>
          <a:prstGeom prst="rect">
            <a:avLst/>
          </a:prstGeom>
        </p:spPr>
        <p:txBody>
          <a:bodyPr wrap="square">
            <a:spAutoFit/>
          </a:bodyPr>
          <a:lstStyle/>
          <a:p>
            <a:pPr algn="ctr">
              <a:buNone/>
            </a:pPr>
            <a:r>
              <a:rPr lang="en-US" altLang="en-US" sz="2800" u="none" dirty="0">
                <a:latin typeface="Arial" panose="020B0604020202020204" pitchFamily="34" charset="0"/>
              </a:rPr>
              <a:t>The Roles and Responsibilities of the CNA in the NPA Relief Planning Process</a:t>
            </a:r>
            <a:endParaRPr lang="en-CA" sz="2800" u="none" dirty="0"/>
          </a:p>
        </p:txBody>
      </p:sp>
      <p:sp>
        <p:nvSpPr>
          <p:cNvPr id="3" name="Rectangle 2"/>
          <p:cNvSpPr/>
          <p:nvPr/>
        </p:nvSpPr>
        <p:spPr>
          <a:xfrm>
            <a:off x="539553" y="2492896"/>
            <a:ext cx="8064895" cy="3354765"/>
          </a:xfrm>
          <a:prstGeom prst="rect">
            <a:avLst/>
          </a:prstGeom>
        </p:spPr>
        <p:txBody>
          <a:bodyPr wrap="square">
            <a:spAutoFit/>
          </a:bodyPr>
          <a:lstStyle/>
          <a:p>
            <a:pPr marL="257175" indent="-257175">
              <a:lnSpc>
                <a:spcPct val="90000"/>
              </a:lnSpc>
              <a:buFontTx/>
              <a:buChar char="•"/>
            </a:pPr>
            <a:r>
              <a:rPr lang="en-US" altLang="en-US" sz="2000" u="none" kern="0" dirty="0">
                <a:latin typeface="Arial" panose="020B0604020202020204" pitchFamily="34" charset="0"/>
              </a:rPr>
              <a:t>Monitor CO Code Assignment and </a:t>
            </a:r>
            <a:r>
              <a:rPr lang="en-US" altLang="en-US" sz="2000" u="none" kern="0" dirty="0" smtClean="0">
                <a:latin typeface="Arial" panose="020B0604020202020204" pitchFamily="34" charset="0"/>
              </a:rPr>
              <a:t>Availability</a:t>
            </a:r>
          </a:p>
          <a:p>
            <a:pPr marL="257175" indent="-257175">
              <a:lnSpc>
                <a:spcPct val="90000"/>
              </a:lnSpc>
              <a:buFontTx/>
              <a:buChar char="•"/>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Conduct Special, Jeopardy or Relief Planning </a:t>
            </a:r>
            <a:r>
              <a:rPr lang="en-US" altLang="en-US" sz="2000" u="none" kern="0" dirty="0" smtClean="0">
                <a:latin typeface="Arial" panose="020B0604020202020204" pitchFamily="34" charset="0"/>
              </a:rPr>
              <a:t>NRUFs</a:t>
            </a:r>
          </a:p>
          <a:p>
            <a:pPr marL="257175" indent="-257175">
              <a:lnSpc>
                <a:spcPct val="90000"/>
              </a:lnSpc>
              <a:buFontTx/>
              <a:buChar char="•"/>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Notify Affected Parties, NANPA, iconectiv TRA and </a:t>
            </a:r>
            <a:r>
              <a:rPr lang="en-US" altLang="en-US" sz="2000" u="none" kern="0" dirty="0" smtClean="0">
                <a:latin typeface="Arial" panose="020B0604020202020204" pitchFamily="34" charset="0"/>
              </a:rPr>
              <a:t>CRTC</a:t>
            </a:r>
          </a:p>
          <a:p>
            <a:pPr marL="257175" indent="-257175">
              <a:lnSpc>
                <a:spcPct val="90000"/>
              </a:lnSpc>
              <a:buFontTx/>
              <a:buChar char="•"/>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Appoint a Meeting Moderator, an NPA Relief Coordinator and a Meeting </a:t>
            </a:r>
            <a:r>
              <a:rPr lang="en-US" altLang="en-US" sz="2000" u="none" kern="0" dirty="0" smtClean="0">
                <a:latin typeface="Arial" panose="020B0604020202020204" pitchFamily="34" charset="0"/>
              </a:rPr>
              <a:t>Secretary</a:t>
            </a:r>
          </a:p>
          <a:p>
            <a:pPr marL="257175" indent="-257175">
              <a:lnSpc>
                <a:spcPct val="90000"/>
              </a:lnSpc>
              <a:buFontTx/>
              <a:buChar char="•"/>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Prepare Initial Planning Document (IPD</a:t>
            </a:r>
            <a:r>
              <a:rPr lang="en-US" altLang="en-US" sz="2000" u="none" kern="0" dirty="0" smtClean="0">
                <a:latin typeface="Arial" panose="020B0604020202020204" pitchFamily="34" charset="0"/>
              </a:rPr>
              <a:t>)</a:t>
            </a:r>
            <a:endParaRPr lang="en-US" altLang="en-US" sz="2000" u="none" kern="0" dirty="0">
              <a:latin typeface="Arial" panose="020B0604020202020204" pitchFamily="34" charset="0"/>
            </a:endParaRPr>
          </a:p>
        </p:txBody>
      </p:sp>
    </p:spTree>
    <p:extLst>
      <p:ext uri="{BB962C8B-B14F-4D97-AF65-F5344CB8AC3E}">
        <p14:creationId xmlns:p14="http://schemas.microsoft.com/office/powerpoint/2010/main" val="3937495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1124744"/>
            <a:ext cx="7848872" cy="954107"/>
          </a:xfrm>
          <a:prstGeom prst="rect">
            <a:avLst/>
          </a:prstGeom>
        </p:spPr>
        <p:txBody>
          <a:bodyPr wrap="square">
            <a:spAutoFit/>
          </a:bodyPr>
          <a:lstStyle/>
          <a:p>
            <a:pPr algn="ctr">
              <a:buNone/>
            </a:pPr>
            <a:r>
              <a:rPr lang="en-US" altLang="en-US" sz="2800" u="none" dirty="0">
                <a:latin typeface="Arial" panose="020B0604020202020204" pitchFamily="34" charset="0"/>
              </a:rPr>
              <a:t>The Roles and Responsibilities of the CNA in the NPA Relief Planning </a:t>
            </a:r>
            <a:r>
              <a:rPr lang="en-US" altLang="en-US" sz="2800" u="none" dirty="0" smtClean="0">
                <a:latin typeface="Arial" panose="020B0604020202020204" pitchFamily="34" charset="0"/>
              </a:rPr>
              <a:t>Process (cont’d)</a:t>
            </a:r>
            <a:endParaRPr lang="en-CA" sz="2800" u="none" dirty="0"/>
          </a:p>
        </p:txBody>
      </p:sp>
      <p:sp>
        <p:nvSpPr>
          <p:cNvPr id="3" name="Rectangle 2"/>
          <p:cNvSpPr/>
          <p:nvPr/>
        </p:nvSpPr>
        <p:spPr>
          <a:xfrm>
            <a:off x="539553" y="2348880"/>
            <a:ext cx="8064895" cy="3970318"/>
          </a:xfrm>
          <a:prstGeom prst="rect">
            <a:avLst/>
          </a:prstGeom>
        </p:spPr>
        <p:txBody>
          <a:bodyPr wrap="square">
            <a:spAutoFit/>
          </a:bodyPr>
          <a:lstStyle/>
          <a:p>
            <a:pPr marL="257175" indent="-257175">
              <a:lnSpc>
                <a:spcPct val="90000"/>
              </a:lnSpc>
              <a:buFontTx/>
              <a:buChar char="•"/>
            </a:pPr>
            <a:r>
              <a:rPr lang="en-US" altLang="en-US" sz="2000" u="none" kern="0" dirty="0">
                <a:latin typeface="Arial" panose="020B0604020202020204" pitchFamily="34" charset="0"/>
              </a:rPr>
              <a:t>Issue Notice of Initial Meeting, and distribute IPD to </a:t>
            </a:r>
            <a:r>
              <a:rPr lang="en-US" altLang="en-US" sz="2000" u="none" kern="0" dirty="0" smtClean="0">
                <a:latin typeface="Arial" panose="020B0604020202020204" pitchFamily="34" charset="0"/>
              </a:rPr>
              <a:t>interested parties and </a:t>
            </a:r>
            <a:r>
              <a:rPr lang="en-US" altLang="en-US" sz="2000" u="none" kern="0" dirty="0">
                <a:latin typeface="Arial" panose="020B0604020202020204" pitchFamily="34" charset="0"/>
              </a:rPr>
              <a:t>appropriate regulatory </a:t>
            </a:r>
            <a:r>
              <a:rPr lang="en-US" altLang="en-US" sz="2000" u="none" kern="0" dirty="0" smtClean="0">
                <a:latin typeface="Arial" panose="020B0604020202020204" pitchFamily="34" charset="0"/>
              </a:rPr>
              <a:t>authorities</a:t>
            </a:r>
          </a:p>
          <a:p>
            <a:pPr marL="257175" indent="-257175">
              <a:lnSpc>
                <a:spcPct val="90000"/>
              </a:lnSpc>
              <a:buFontTx/>
              <a:buChar char="•"/>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Conduct Initial NPA Relief Planning Meeting</a:t>
            </a:r>
          </a:p>
          <a:p>
            <a:pPr>
              <a:lnSpc>
                <a:spcPct val="90000"/>
              </a:lnSpc>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Conduct subsequent NPA Relief Planning </a:t>
            </a:r>
            <a:r>
              <a:rPr lang="en-US" altLang="en-US" sz="2000" u="none" kern="0" dirty="0" smtClean="0">
                <a:latin typeface="Arial" panose="020B0604020202020204" pitchFamily="34" charset="0"/>
              </a:rPr>
              <a:t>Meetings and conference calls</a:t>
            </a:r>
            <a:endParaRPr lang="en-US" altLang="en-US" sz="2000" u="none" kern="0" dirty="0">
              <a:latin typeface="Arial" panose="020B0604020202020204" pitchFamily="34" charset="0"/>
            </a:endParaRPr>
          </a:p>
          <a:p>
            <a:pPr>
              <a:lnSpc>
                <a:spcPct val="90000"/>
              </a:lnSpc>
              <a:buFontTx/>
              <a:buNone/>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Notify the NANPA and iconectiv TRA of the relief planning activities</a:t>
            </a:r>
          </a:p>
          <a:p>
            <a:pPr>
              <a:lnSpc>
                <a:spcPct val="90000"/>
              </a:lnSpc>
              <a:buFontTx/>
              <a:buNone/>
            </a:pPr>
            <a:endParaRPr lang="en-US" altLang="en-US" sz="2000" u="none" kern="0" dirty="0">
              <a:latin typeface="Arial" panose="020B0604020202020204" pitchFamily="34" charset="0"/>
            </a:endParaRPr>
          </a:p>
          <a:p>
            <a:pPr marL="257175" indent="-257175">
              <a:lnSpc>
                <a:spcPct val="90000"/>
              </a:lnSpc>
              <a:buFontTx/>
              <a:buChar char="•"/>
            </a:pPr>
            <a:r>
              <a:rPr lang="en-US" altLang="en-US" sz="2000" u="none" kern="0" dirty="0">
                <a:latin typeface="Arial" panose="020B0604020202020204" pitchFamily="34" charset="0"/>
              </a:rPr>
              <a:t>Make a public announcement</a:t>
            </a:r>
          </a:p>
          <a:p>
            <a:pPr marL="257175" indent="-257175">
              <a:lnSpc>
                <a:spcPct val="90000"/>
              </a:lnSpc>
              <a:buFontTx/>
              <a:buChar char="•"/>
            </a:pPr>
            <a:endParaRPr lang="en-US" altLang="en-US" sz="2000" u="none" kern="0" dirty="0">
              <a:latin typeface="Arial" panose="020B0604020202020204" pitchFamily="34" charset="0"/>
            </a:endParaRPr>
          </a:p>
        </p:txBody>
      </p:sp>
    </p:spTree>
    <p:extLst>
      <p:ext uri="{BB962C8B-B14F-4D97-AF65-F5344CB8AC3E}">
        <p14:creationId xmlns:p14="http://schemas.microsoft.com/office/powerpoint/2010/main" val="365211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3828" y="836712"/>
            <a:ext cx="3096344" cy="523220"/>
          </a:xfrm>
          <a:prstGeom prst="rect">
            <a:avLst/>
          </a:prstGeom>
          <a:noFill/>
        </p:spPr>
        <p:txBody>
          <a:bodyPr wrap="square" rtlCol="0">
            <a:spAutoFit/>
          </a:bodyPr>
          <a:lstStyle/>
          <a:p>
            <a:pPr algn="ctr">
              <a:buNone/>
            </a:pPr>
            <a:r>
              <a:rPr lang="en-US" sz="2800" u="none" dirty="0" smtClean="0">
                <a:latin typeface="Arial" panose="020B0604020202020204" pitchFamily="34" charset="0"/>
                <a:cs typeface="Arial" panose="020B0604020202020204" pitchFamily="34" charset="0"/>
              </a:rPr>
              <a:t>Background</a:t>
            </a:r>
            <a:endParaRPr lang="en-CA" sz="2800" u="none" dirty="0">
              <a:latin typeface="Arial" panose="020B0604020202020204" pitchFamily="34" charset="0"/>
              <a:cs typeface="Arial" panose="020B0604020202020204" pitchFamily="34" charset="0"/>
            </a:endParaRPr>
          </a:p>
        </p:txBody>
      </p:sp>
      <p:sp>
        <p:nvSpPr>
          <p:cNvPr id="3" name="TextBox 2"/>
          <p:cNvSpPr txBox="1"/>
          <p:nvPr/>
        </p:nvSpPr>
        <p:spPr>
          <a:xfrm>
            <a:off x="755576" y="1484784"/>
            <a:ext cx="7632848" cy="4770537"/>
          </a:xfrm>
          <a:prstGeom prst="rect">
            <a:avLst/>
          </a:prstGeom>
          <a:noFill/>
        </p:spPr>
        <p:txBody>
          <a:bodyPr wrap="square" rtlCol="0">
            <a:spAutoFit/>
          </a:bodyPr>
          <a:lstStyle/>
          <a:p>
            <a:pPr marL="257175" indent="-257175">
              <a:lnSpc>
                <a:spcPct val="90000"/>
              </a:lnSpc>
              <a:buFontTx/>
              <a:buChar char="•"/>
            </a:pPr>
            <a:r>
              <a:rPr lang="en-GB" sz="2000" u="none" kern="0" dirty="0">
                <a:latin typeface="Arial" panose="020B0604020202020204" pitchFamily="34" charset="0"/>
              </a:rPr>
              <a:t>Area Code 506 consists of 88 Exchange Areas serving the province of New </a:t>
            </a:r>
            <a:r>
              <a:rPr lang="en-GB" sz="2000" u="none" kern="0" dirty="0" smtClean="0">
                <a:latin typeface="Arial" panose="020B0604020202020204" pitchFamily="34" charset="0"/>
              </a:rPr>
              <a:t>Brunswick.</a:t>
            </a:r>
          </a:p>
          <a:p>
            <a:pPr marL="257175" indent="-257175">
              <a:lnSpc>
                <a:spcPct val="90000"/>
              </a:lnSpc>
              <a:buFontTx/>
              <a:buChar char="•"/>
            </a:pPr>
            <a:r>
              <a:rPr lang="en-GB" sz="2000" u="none" kern="0" dirty="0">
                <a:latin typeface="Arial" panose="020B0604020202020204" pitchFamily="34" charset="0"/>
              </a:rPr>
              <a:t>Most of the growth for existing service providers in Area Code 506 is concentrated in less than ten (10) Exchange Areas. However the growth resulting from service providers introducing initial service in new areas is spread over a larger number of Exchange Areas throughout Area Code 506, with proportionally greater growth occurring outside the major communities. The total combined growth is therefore not concentrated in or limited to the Exchange Areas serving the major communities</a:t>
            </a:r>
            <a:r>
              <a:rPr lang="en-GB" sz="2000" u="none" kern="0" dirty="0" smtClean="0">
                <a:latin typeface="Arial" panose="020B0604020202020204" pitchFamily="34" charset="0"/>
              </a:rPr>
              <a:t>.</a:t>
            </a:r>
          </a:p>
          <a:p>
            <a:pPr marL="257175" indent="-257175">
              <a:lnSpc>
                <a:spcPct val="90000"/>
              </a:lnSpc>
              <a:buFontTx/>
              <a:buChar char="•"/>
            </a:pPr>
            <a:r>
              <a:rPr lang="en-GB" sz="2000" u="none" kern="0" dirty="0" smtClean="0">
                <a:latin typeface="Arial" panose="020B0604020202020204" pitchFamily="34" charset="0"/>
              </a:rPr>
              <a:t>The </a:t>
            </a:r>
            <a:r>
              <a:rPr lang="en-GB" sz="2000" u="none" kern="0" dirty="0">
                <a:latin typeface="Arial" panose="020B0604020202020204" pitchFamily="34" charset="0"/>
              </a:rPr>
              <a:t>CNA has analysed the January 2017 R‑NRUF results and has concluded that the average actual annual forecast growth is approximately 21 CO Codes per </a:t>
            </a:r>
            <a:r>
              <a:rPr lang="en-GB" sz="2000" u="none" kern="0" dirty="0" smtClean="0">
                <a:latin typeface="Arial" panose="020B0604020202020204" pitchFamily="34" charset="0"/>
              </a:rPr>
              <a:t>year.</a:t>
            </a:r>
          </a:p>
          <a:p>
            <a:pPr marL="257175" indent="-257175">
              <a:lnSpc>
                <a:spcPct val="90000"/>
              </a:lnSpc>
              <a:buFontTx/>
              <a:buChar char="•"/>
            </a:pPr>
            <a:r>
              <a:rPr lang="en-GB" sz="2000" u="none" kern="0" dirty="0" smtClean="0">
                <a:latin typeface="Arial" panose="020B0604020202020204" pitchFamily="34" charset="0"/>
              </a:rPr>
              <a:t>The </a:t>
            </a:r>
            <a:r>
              <a:rPr lang="en-GB" sz="2000" u="none" kern="0" dirty="0">
                <a:latin typeface="Arial" panose="020B0604020202020204" pitchFamily="34" charset="0"/>
              </a:rPr>
              <a:t>rest of the forecast demand is due to CO Code requests for establishing a footprint in NPA 506 Exchange Areas.</a:t>
            </a:r>
            <a:endParaRPr lang="en-CA" sz="2000" u="none" kern="0" dirty="0">
              <a:latin typeface="Arial" panose="020B0604020202020204" pitchFamily="34" charset="0"/>
            </a:endParaRPr>
          </a:p>
          <a:p>
            <a:pPr marL="257175" indent="-257175">
              <a:lnSpc>
                <a:spcPct val="90000"/>
              </a:lnSpc>
              <a:buFontTx/>
              <a:buChar char="•"/>
            </a:pPr>
            <a:endParaRPr lang="en-CA" sz="2000" u="none" kern="0" dirty="0">
              <a:latin typeface="Arial" panose="020B0604020202020204" pitchFamily="34" charset="0"/>
            </a:endParaRPr>
          </a:p>
        </p:txBody>
      </p:sp>
    </p:spTree>
    <p:extLst>
      <p:ext uri="{BB962C8B-B14F-4D97-AF65-F5344CB8AC3E}">
        <p14:creationId xmlns:p14="http://schemas.microsoft.com/office/powerpoint/2010/main" val="379496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9712" y="997277"/>
            <a:ext cx="5184576" cy="830997"/>
          </a:xfrm>
          <a:prstGeom prst="rect">
            <a:avLst/>
          </a:prstGeom>
          <a:noFill/>
        </p:spPr>
        <p:txBody>
          <a:bodyPr wrap="square" rtlCol="0">
            <a:spAutoFit/>
          </a:bodyPr>
          <a:lstStyle/>
          <a:p>
            <a:pPr algn="ctr">
              <a:buNone/>
            </a:pPr>
            <a:r>
              <a:rPr lang="en-GB" u="none" dirty="0">
                <a:latin typeface="Arial" panose="020B0604020202020204" pitchFamily="34" charset="0"/>
                <a:cs typeface="Arial" panose="020B0604020202020204" pitchFamily="34" charset="0"/>
              </a:rPr>
              <a:t>NPA 506 Actual and Forecast CO Code Assignments</a:t>
            </a:r>
            <a:endParaRPr lang="en-CA" u="none" dirty="0">
              <a:latin typeface="Arial" panose="020B0604020202020204" pitchFamily="34" charset="0"/>
              <a:cs typeface="Arial" panose="020B0604020202020204" pitchFamily="34" charset="0"/>
            </a:endParaRPr>
          </a:p>
        </p:txBody>
      </p:sp>
      <p:pic>
        <p:nvPicPr>
          <p:cNvPr id="254" name="Picture 253"/>
          <p:cNvPicPr>
            <a:picLocks noChangeAspect="1"/>
          </p:cNvPicPr>
          <p:nvPr/>
        </p:nvPicPr>
        <p:blipFill>
          <a:blip r:embed="rId2"/>
          <a:stretch>
            <a:fillRect/>
          </a:stretch>
        </p:blipFill>
        <p:spPr>
          <a:xfrm>
            <a:off x="1597207" y="1412776"/>
            <a:ext cx="5949586" cy="4318212"/>
          </a:xfrm>
          <a:prstGeom prst="rect">
            <a:avLst/>
          </a:prstGeom>
        </p:spPr>
      </p:pic>
    </p:spTree>
    <p:extLst>
      <p:ext uri="{BB962C8B-B14F-4D97-AF65-F5344CB8AC3E}">
        <p14:creationId xmlns:p14="http://schemas.microsoft.com/office/powerpoint/2010/main" val="2542374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6752"/>
            <a:ext cx="7772400" cy="1009650"/>
          </a:xfrm>
        </p:spPr>
        <p:txBody>
          <a:bodyPr/>
          <a:lstStyle/>
          <a:p>
            <a:r>
              <a:rPr lang="en-GB" sz="2400" dirty="0">
                <a:latin typeface="Arial" panose="020B0604020202020204" pitchFamily="34" charset="0"/>
                <a:cs typeface="Arial" panose="020B0604020202020204" pitchFamily="34" charset="0"/>
              </a:rPr>
              <a:t>NPA 506 CO Code Exhaust: January 2016 </a:t>
            </a:r>
            <a:r>
              <a:rPr lang="en-GB" sz="2400" dirty="0" smtClean="0">
                <a:latin typeface="Arial" panose="020B0604020202020204" pitchFamily="34" charset="0"/>
                <a:cs typeface="Arial" panose="020B0604020202020204" pitchFamily="34" charset="0"/>
              </a:rPr>
              <a:t>G-NRUF</a:t>
            </a:r>
            <a:endParaRPr lang="en-CA" sz="2400" dirty="0">
              <a:latin typeface="Arial" panose="020B0604020202020204" pitchFamily="34" charset="0"/>
              <a:cs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2276872"/>
            <a:ext cx="5715000" cy="3419475"/>
          </a:xfrm>
          <a:prstGeom prst="rect">
            <a:avLst/>
          </a:prstGeom>
          <a:noFill/>
          <a:ln>
            <a:noFill/>
          </a:ln>
        </p:spPr>
      </p:pic>
    </p:spTree>
    <p:extLst>
      <p:ext uri="{BB962C8B-B14F-4D97-AF65-F5344CB8AC3E}">
        <p14:creationId xmlns:p14="http://schemas.microsoft.com/office/powerpoint/2010/main" val="2077309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6752"/>
            <a:ext cx="7772400" cy="1009650"/>
          </a:xfrm>
        </p:spPr>
        <p:txBody>
          <a:bodyPr/>
          <a:lstStyle/>
          <a:p>
            <a:r>
              <a:rPr lang="en-GB" sz="2400" dirty="0">
                <a:latin typeface="Arial" panose="020B0604020202020204" pitchFamily="34" charset="0"/>
                <a:cs typeface="Arial" panose="020B0604020202020204" pitchFamily="34" charset="0"/>
              </a:rPr>
              <a:t>NPA 506 Admin and LEC+WSP Codes: January 2016 </a:t>
            </a:r>
            <a:r>
              <a:rPr lang="en-GB" sz="2400" dirty="0" smtClean="0">
                <a:latin typeface="Arial" panose="020B0604020202020204" pitchFamily="34" charset="0"/>
                <a:cs typeface="Arial" panose="020B0604020202020204" pitchFamily="34" charset="0"/>
              </a:rPr>
              <a:t>G‑NRUF</a:t>
            </a:r>
            <a:endParaRPr lang="en-CA" sz="2400"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2492896"/>
            <a:ext cx="5715000" cy="3419475"/>
          </a:xfrm>
          <a:prstGeom prst="rect">
            <a:avLst/>
          </a:prstGeom>
          <a:noFill/>
          <a:ln>
            <a:noFill/>
          </a:ln>
        </p:spPr>
      </p:pic>
    </p:spTree>
    <p:extLst>
      <p:ext uri="{BB962C8B-B14F-4D97-AF65-F5344CB8AC3E}">
        <p14:creationId xmlns:p14="http://schemas.microsoft.com/office/powerpoint/2010/main" val="4145529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6752"/>
            <a:ext cx="7772400" cy="1009650"/>
          </a:xfrm>
        </p:spPr>
        <p:txBody>
          <a:bodyPr/>
          <a:lstStyle/>
          <a:p>
            <a:r>
              <a:rPr lang="en-GB" sz="2400" dirty="0">
                <a:latin typeface="Arial" panose="020B0604020202020204" pitchFamily="34" charset="0"/>
                <a:cs typeface="Arial" panose="020B0604020202020204" pitchFamily="34" charset="0"/>
              </a:rPr>
              <a:t>NPA 506 CO Code Exhaust: January </a:t>
            </a:r>
            <a:r>
              <a:rPr lang="en-GB" sz="2400" dirty="0" smtClean="0">
                <a:latin typeface="Arial" panose="020B0604020202020204" pitchFamily="34" charset="0"/>
                <a:cs typeface="Arial" panose="020B0604020202020204" pitchFamily="34" charset="0"/>
              </a:rPr>
              <a:t>2017 </a:t>
            </a:r>
            <a:r>
              <a:rPr lang="en-GB" sz="2400" dirty="0">
                <a:latin typeface="Arial" panose="020B0604020202020204" pitchFamily="34" charset="0"/>
                <a:cs typeface="Arial" panose="020B0604020202020204" pitchFamily="34" charset="0"/>
              </a:rPr>
              <a:t>R-NRUF</a:t>
            </a:r>
            <a:endParaRPr lang="en-CA" sz="2400"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2348880"/>
            <a:ext cx="5715000" cy="3419475"/>
          </a:xfrm>
          <a:prstGeom prst="rect">
            <a:avLst/>
          </a:prstGeom>
          <a:noFill/>
          <a:ln>
            <a:noFill/>
          </a:ln>
        </p:spPr>
      </p:pic>
      <p:sp>
        <p:nvSpPr>
          <p:cNvPr id="5" name="TextBox 4"/>
          <p:cNvSpPr txBox="1"/>
          <p:nvPr/>
        </p:nvSpPr>
        <p:spPr>
          <a:xfrm>
            <a:off x="5292080" y="3435292"/>
            <a:ext cx="1728192" cy="769441"/>
          </a:xfrm>
          <a:prstGeom prst="rect">
            <a:avLst/>
          </a:prstGeom>
          <a:solidFill>
            <a:srgbClr val="FFFF00"/>
          </a:solidFill>
          <a:ln>
            <a:solidFill>
              <a:schemeClr val="accent1"/>
            </a:solidFill>
          </a:ln>
        </p:spPr>
        <p:txBody>
          <a:bodyPr wrap="square" rtlCol="0">
            <a:spAutoFit/>
          </a:bodyPr>
          <a:lstStyle/>
          <a:p>
            <a:pPr>
              <a:buNone/>
            </a:pPr>
            <a:r>
              <a:rPr lang="en-US" sz="1100" u="none" dirty="0" smtClean="0"/>
              <a:t>UPDATE: PED has moved from Dec. 2021 to Nov. 2024 based on July 2017 R-NRUF results </a:t>
            </a:r>
            <a:endParaRPr lang="en-US" sz="1100" u="none" dirty="0"/>
          </a:p>
        </p:txBody>
      </p:sp>
    </p:spTree>
    <p:extLst>
      <p:ext uri="{BB962C8B-B14F-4D97-AF65-F5344CB8AC3E}">
        <p14:creationId xmlns:p14="http://schemas.microsoft.com/office/powerpoint/2010/main" val="284964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6752"/>
            <a:ext cx="7772400" cy="1009650"/>
          </a:xfrm>
        </p:spPr>
        <p:txBody>
          <a:bodyPr/>
          <a:lstStyle/>
          <a:p>
            <a:r>
              <a:rPr lang="en-GB" sz="2400" dirty="0">
                <a:latin typeface="Arial" panose="020B0604020202020204" pitchFamily="34" charset="0"/>
                <a:cs typeface="Arial" panose="020B0604020202020204" pitchFamily="34" charset="0"/>
              </a:rPr>
              <a:t>NPA 506 Admin and LEC+WSP Codes: January </a:t>
            </a:r>
            <a:r>
              <a:rPr lang="en-GB" sz="2400" dirty="0" smtClean="0">
                <a:latin typeface="Arial" panose="020B0604020202020204" pitchFamily="34" charset="0"/>
                <a:cs typeface="Arial" panose="020B0604020202020204" pitchFamily="34" charset="0"/>
              </a:rPr>
              <a:t>2017 </a:t>
            </a:r>
            <a:r>
              <a:rPr lang="en-GB" sz="2400" dirty="0">
                <a:latin typeface="Arial" panose="020B0604020202020204" pitchFamily="34" charset="0"/>
                <a:cs typeface="Arial" panose="020B0604020202020204" pitchFamily="34" charset="0"/>
              </a:rPr>
              <a:t>R‑NRUF</a:t>
            </a:r>
            <a:endParaRPr lang="en-CA" sz="2400" dirty="0">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2420888"/>
            <a:ext cx="5715000" cy="3419475"/>
          </a:xfrm>
          <a:prstGeom prst="rect">
            <a:avLst/>
          </a:prstGeom>
          <a:noFill/>
          <a:ln>
            <a:noFill/>
          </a:ln>
        </p:spPr>
      </p:pic>
      <p:sp>
        <p:nvSpPr>
          <p:cNvPr id="4" name="TextBox 3"/>
          <p:cNvSpPr txBox="1"/>
          <p:nvPr/>
        </p:nvSpPr>
        <p:spPr>
          <a:xfrm>
            <a:off x="6228184" y="1928925"/>
            <a:ext cx="1728192" cy="769441"/>
          </a:xfrm>
          <a:prstGeom prst="rect">
            <a:avLst/>
          </a:prstGeom>
          <a:solidFill>
            <a:srgbClr val="FFFF00"/>
          </a:solidFill>
          <a:ln>
            <a:solidFill>
              <a:schemeClr val="accent1"/>
            </a:solidFill>
          </a:ln>
        </p:spPr>
        <p:txBody>
          <a:bodyPr wrap="square" rtlCol="0">
            <a:spAutoFit/>
          </a:bodyPr>
          <a:lstStyle/>
          <a:p>
            <a:pPr>
              <a:buNone/>
            </a:pPr>
            <a:r>
              <a:rPr lang="en-US" sz="1100" u="none" dirty="0" smtClean="0"/>
              <a:t>UPDATE: PED has moved from Dec. 2021 to Nov. 2024 based on July 2017 R-NRUF results </a:t>
            </a:r>
            <a:endParaRPr lang="en-US" sz="1100" u="none" dirty="0"/>
          </a:p>
        </p:txBody>
      </p:sp>
    </p:spTree>
    <p:extLst>
      <p:ext uri="{BB962C8B-B14F-4D97-AF65-F5344CB8AC3E}">
        <p14:creationId xmlns:p14="http://schemas.microsoft.com/office/powerpoint/2010/main" val="386899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t="1777" b="1777"/>
          <a:stretch/>
        </p:blipFill>
        <p:spPr>
          <a:xfrm>
            <a:off x="1871700" y="1109185"/>
            <a:ext cx="5400600" cy="4896544"/>
          </a:xfrm>
          <a:prstGeom prst="rect">
            <a:avLst/>
          </a:prstGeom>
        </p:spPr>
      </p:pic>
      <p:sp>
        <p:nvSpPr>
          <p:cNvPr id="4" name="TextBox 3"/>
          <p:cNvSpPr txBox="1"/>
          <p:nvPr/>
        </p:nvSpPr>
        <p:spPr>
          <a:xfrm>
            <a:off x="2987824" y="591071"/>
            <a:ext cx="3168352" cy="461665"/>
          </a:xfrm>
          <a:prstGeom prst="rect">
            <a:avLst/>
          </a:prstGeom>
          <a:noFill/>
        </p:spPr>
        <p:txBody>
          <a:bodyPr wrap="square" rtlCol="0">
            <a:spAutoFit/>
          </a:bodyPr>
          <a:lstStyle/>
          <a:p>
            <a:pPr algn="ctr">
              <a:buNone/>
            </a:pPr>
            <a:r>
              <a:rPr lang="en-CA" u="none" dirty="0" smtClean="0">
                <a:latin typeface="Arial" panose="020B0604020202020204" pitchFamily="34" charset="0"/>
                <a:cs typeface="Arial" panose="020B0604020202020204" pitchFamily="34" charset="0"/>
              </a:rPr>
              <a:t>NPA 506</a:t>
            </a:r>
            <a:endParaRPr lang="en-CA"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89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7564296"/>
              </p:ext>
            </p:extLst>
          </p:nvPr>
        </p:nvGraphicFramePr>
        <p:xfrm>
          <a:off x="758925" y="1052736"/>
          <a:ext cx="7772399" cy="5000332"/>
        </p:xfrm>
        <a:graphic>
          <a:graphicData uri="http://schemas.openxmlformats.org/drawingml/2006/table">
            <a:tbl>
              <a:tblPr>
                <a:tableStyleId>{5C22544A-7EE6-4342-B048-85BDC9FD1C3A}</a:tableStyleId>
              </a:tblPr>
              <a:tblGrid>
                <a:gridCol w="357808"/>
                <a:gridCol w="5688632"/>
                <a:gridCol w="1725959"/>
              </a:tblGrid>
              <a:tr h="110692">
                <a:tc>
                  <a:txBody>
                    <a:bodyPr/>
                    <a:lstStyle/>
                    <a:p>
                      <a:pPr marL="0" marR="0">
                        <a:lnSpc>
                          <a:spcPts val="1200"/>
                        </a:lnSpc>
                        <a:spcBef>
                          <a:spcPts val="0"/>
                        </a:spcBef>
                        <a:spcAft>
                          <a:spcPts val="0"/>
                        </a:spcAft>
                      </a:pPr>
                      <a:r>
                        <a:rPr lang="en-GB" sz="1000" dirty="0">
                          <a:effectLst/>
                          <a:highlight>
                            <a:srgbClr val="FFFF00"/>
                          </a:highligh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tabLst>
                          <a:tab pos="2743200" algn="ctr"/>
                          <a:tab pos="5486400" algn="r"/>
                          <a:tab pos="457200" algn="l"/>
                        </a:tabLst>
                      </a:pPr>
                      <a:r>
                        <a:rPr lang="en-GB" sz="1000" dirty="0">
                          <a:effectLst/>
                          <a:highlight>
                            <a:srgbClr val="FFFF00"/>
                          </a:highligh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Quantity</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A</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tabLst>
                          <a:tab pos="2743200" algn="ctr"/>
                          <a:tab pos="5486400" algn="r"/>
                          <a:tab pos="457200" algn="l"/>
                        </a:tabLst>
                      </a:pPr>
                      <a:r>
                        <a:rPr lang="en-GB" sz="1000" dirty="0">
                          <a:effectLst/>
                          <a:latin typeface="Arial" panose="020B0604020202020204" pitchFamily="34" charset="0"/>
                          <a:cs typeface="Arial" panose="020B0604020202020204" pitchFamily="34" charset="0"/>
                        </a:rPr>
                        <a:t>Total CO Codes in NPAs 506 (NXX format)</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800</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gridSpan="3">
                  <a:txBody>
                    <a:bodyPr/>
                    <a:lstStyle/>
                    <a:p>
                      <a:pPr marL="0" marR="0" algn="ctr">
                        <a:lnSpc>
                          <a:spcPts val="1200"/>
                        </a:lnSpc>
                        <a:spcBef>
                          <a:spcPts val="0"/>
                        </a:spcBef>
                        <a:spcAft>
                          <a:spcPts val="0"/>
                        </a:spcAft>
                      </a:pPr>
                      <a:r>
                        <a:rPr lang="en-GB" sz="1000" dirty="0">
                          <a:effectLst/>
                          <a:highlight>
                            <a:srgbClr val="FF0000"/>
                          </a:highligh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hMerge="1">
                  <a:txBody>
                    <a:bodyPr/>
                    <a:lstStyle/>
                    <a:p>
                      <a:endParaRPr lang="en-CA"/>
                    </a:p>
                  </a:txBody>
                  <a:tcPr/>
                </a:tc>
                <a:tc hMerge="1">
                  <a:txBody>
                    <a:bodyPr/>
                    <a:lstStyle/>
                    <a:p>
                      <a:endParaRPr lang="en-CA"/>
                    </a:p>
                  </a:txBody>
                  <a:tcPr/>
                </a:tc>
              </a:tr>
              <a:tr h="110692">
                <a:tc rowSpan="13">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B</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CO Codes unassignable prior to a Jeopardy Condition</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highlight>
                            <a:srgbClr val="FF0000"/>
                          </a:highligh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32369">
                <a:tc vMerge="1">
                  <a:txBody>
                    <a:bodyPr/>
                    <a:lstStyle/>
                    <a:p>
                      <a:endParaRPr lang="en-CA"/>
                    </a:p>
                  </a:txBody>
                  <a:tcPr/>
                </a:tc>
                <a:tc>
                  <a:txBody>
                    <a:bodyPr/>
                    <a:lstStyle/>
                    <a:p>
                      <a:pPr marL="160020" marR="0">
                        <a:spcBef>
                          <a:spcPts val="0"/>
                        </a:spcBef>
                        <a:spcAft>
                          <a:spcPts val="0"/>
                        </a:spcAft>
                      </a:pPr>
                      <a:r>
                        <a:rPr lang="en-GB" sz="1000" dirty="0">
                          <a:effectLst/>
                          <a:latin typeface="Arial" panose="020B0604020202020204" pitchFamily="34" charset="0"/>
                          <a:cs typeface="Arial" panose="020B0604020202020204" pitchFamily="34" charset="0"/>
                        </a:rPr>
                        <a:t>N11 Service Codes (211, 311, 411, 511, 611, 711, 811, 911)</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8</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Special Use Codes (555, 950 &amp; 976)</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3</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Home NPA Code(s) (506)</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1</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Current Neighbouring NPA Codes (782, 902)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221383">
                <a:tc vMerge="1">
                  <a:txBody>
                    <a:bodyPr/>
                    <a:lstStyle/>
                    <a:p>
                      <a:endParaRPr lang="en-CA"/>
                    </a:p>
                  </a:txBody>
                  <a:tcPr/>
                </a:tc>
                <a:tc>
                  <a:txBody>
                    <a:bodyPr/>
                    <a:lstStyle/>
                    <a:p>
                      <a:pPr marL="160020" marR="0">
                        <a:spcBef>
                          <a:spcPts val="0"/>
                        </a:spcBef>
                        <a:spcAft>
                          <a:spcPts val="0"/>
                        </a:spcAft>
                        <a:tabLst>
                          <a:tab pos="228600" algn="l"/>
                        </a:tabLst>
                      </a:pPr>
                      <a:r>
                        <a:rPr lang="fr-FR" sz="1000" dirty="0">
                          <a:effectLst/>
                          <a:latin typeface="Arial" panose="020B0604020202020204" pitchFamily="34" charset="0"/>
                          <a:cs typeface="Arial" panose="020B0604020202020204" pitchFamily="34" charset="0"/>
                        </a:rPr>
                        <a:t>Future Geographic NPA Codes (257, 354, 428, 487, 537, 568, 584, 683, 942) (Note 1)</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9</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Plant Test Codes (958 &amp; 959)</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Special 7-digit Dialling Codes (610 &amp; 810)</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CO Codes set aside for Initial Codes only</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4</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CO Codes set aside for New Entrants only</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3</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9-1-1 Misdial Codes (912, 914 &amp; 915)</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3</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spcBef>
                          <a:spcPts val="0"/>
                        </a:spcBef>
                        <a:spcAft>
                          <a:spcPts val="0"/>
                        </a:spcAft>
                        <a:tabLst>
                          <a:tab pos="228600" algn="l"/>
                        </a:tabLst>
                      </a:pPr>
                      <a:r>
                        <a:rPr lang="en-GB" sz="1000" dirty="0">
                          <a:effectLst/>
                          <a:latin typeface="Arial" panose="020B0604020202020204" pitchFamily="34" charset="0"/>
                          <a:cs typeface="Arial" panose="020B0604020202020204" pitchFamily="34" charset="0"/>
                        </a:rPr>
                        <a:t>U.S. Dialling Problems (State of Maine)</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0"/>
                        </a:spcBef>
                        <a:spcAft>
                          <a:spcPts val="0"/>
                        </a:spcAft>
                        <a:tabLst>
                          <a:tab pos="130175" algn="dec"/>
                          <a:tab pos="2743200" algn="ctr"/>
                          <a:tab pos="5486400" algn="r"/>
                        </a:tabLst>
                      </a:pPr>
                      <a:r>
                        <a:rPr lang="en-GB" sz="1000" dirty="0">
                          <a:effectLst/>
                          <a:latin typeface="Arial" panose="020B0604020202020204" pitchFamily="34" charset="0"/>
                          <a:cs typeface="Arial" panose="020B0604020202020204" pitchFamily="34" charset="0"/>
                        </a:rPr>
                        <a:t>1</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Total B</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38</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gridSpan="3">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hMerge="1">
                  <a:txBody>
                    <a:bodyPr/>
                    <a:lstStyle/>
                    <a:p>
                      <a:endParaRPr lang="en-CA"/>
                    </a:p>
                  </a:txBody>
                  <a:tcPr/>
                </a:tc>
                <a:tc hMerge="1">
                  <a:txBody>
                    <a:bodyPr/>
                    <a:lstStyle/>
                    <a:p>
                      <a:endParaRPr lang="en-CA"/>
                    </a:p>
                  </a:txBody>
                  <a:tcPr/>
                </a:tc>
              </a:tr>
              <a:tr h="110692">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C</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CO Codes assignable prior to a Jeopardy Condition (C=A-B)</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762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gridSpan="3">
                  <a:txBody>
                    <a:bodyPr/>
                    <a:lstStyle/>
                    <a:p>
                      <a:pPr marL="0" marR="0" algn="ctr">
                        <a:lnSpc>
                          <a:spcPts val="1200"/>
                        </a:lnSpc>
                        <a:spcBef>
                          <a:spcPts val="0"/>
                        </a:spcBef>
                        <a:spcAft>
                          <a:spcPts val="0"/>
                        </a:spcAft>
                      </a:pPr>
                      <a:r>
                        <a:rPr lang="en-GB" sz="1000" dirty="0">
                          <a:effectLst/>
                          <a:highlight>
                            <a:srgbClr val="FF0000"/>
                          </a:highligh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hMerge="1">
                  <a:txBody>
                    <a:bodyPr/>
                    <a:lstStyle/>
                    <a:p>
                      <a:endParaRPr lang="en-CA"/>
                    </a:p>
                  </a:txBody>
                  <a:tcPr/>
                </a:tc>
                <a:tc hMerge="1">
                  <a:txBody>
                    <a:bodyPr/>
                    <a:lstStyle/>
                    <a:p>
                      <a:endParaRPr lang="en-CA"/>
                    </a:p>
                  </a:txBody>
                  <a:tcPr/>
                </a:tc>
              </a:tr>
              <a:tr h="221383">
                <a:tc rowSpan="5">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D</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spcBef>
                          <a:spcPts val="0"/>
                        </a:spcBef>
                        <a:spcAft>
                          <a:spcPts val="0"/>
                        </a:spcAft>
                      </a:pPr>
                      <a:r>
                        <a:rPr lang="en-GB" sz="1000" dirty="0">
                          <a:effectLst/>
                          <a:latin typeface="Arial" panose="020B0604020202020204" pitchFamily="34" charset="0"/>
                          <a:cs typeface="Arial" panose="020B0604020202020204" pitchFamily="34" charset="0"/>
                        </a:rPr>
                        <a:t>CO Codes unassignable prior to a Jeopardy Condition that become assignable in a Jeopardy Condition:</a:t>
                      </a:r>
                      <a:endParaRPr lang="en-C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highlight>
                            <a:srgbClr val="FF0000"/>
                          </a:highligh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221383">
                <a:tc vMerge="1">
                  <a:txBody>
                    <a:bodyPr/>
                    <a:lstStyle/>
                    <a:p>
                      <a:endParaRPr lang="en-CA"/>
                    </a:p>
                  </a:txBody>
                  <a:tcPr/>
                </a:tc>
                <a:tc>
                  <a:txBody>
                    <a:bodyPr/>
                    <a:lstStyle/>
                    <a:p>
                      <a:pPr marL="160020" marR="0">
                        <a:lnSpc>
                          <a:spcPts val="1200"/>
                        </a:lnSpc>
                        <a:spcBef>
                          <a:spcPts val="0"/>
                        </a:spcBef>
                        <a:spcAft>
                          <a:spcPts val="0"/>
                        </a:spcAft>
                      </a:pPr>
                      <a:r>
                        <a:rPr lang="fr-FR" sz="1000" dirty="0">
                          <a:effectLst/>
                          <a:latin typeface="Arial" panose="020B0604020202020204" pitchFamily="34" charset="0"/>
                          <a:cs typeface="Arial" panose="020B0604020202020204" pitchFamily="34" charset="0"/>
                        </a:rPr>
                        <a:t>Future Canadian Geographic NPA Codes (257, 354, 487, 537, 568, 584, 683, 942) (Note 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tabLst>
                          <a:tab pos="130175" algn="dec"/>
                        </a:tabLst>
                      </a:pPr>
                      <a:r>
                        <a:rPr lang="en-GB" sz="1000" dirty="0">
                          <a:effectLst/>
                          <a:latin typeface="Arial" panose="020B0604020202020204" pitchFamily="34" charset="0"/>
                          <a:cs typeface="Arial" panose="020B0604020202020204" pitchFamily="34" charset="0"/>
                        </a:rPr>
                        <a:t>8</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221383">
                <a:tc vMerge="1">
                  <a:txBody>
                    <a:bodyPr/>
                    <a:lstStyle/>
                    <a:p>
                      <a:endParaRPr lang="en-CA"/>
                    </a:p>
                  </a:txBody>
                  <a:tcPr/>
                </a:tc>
                <a:tc>
                  <a:txBody>
                    <a:bodyPr/>
                    <a:lstStyle/>
                    <a:p>
                      <a:pPr marL="16002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Current Neighbouring NPA Codes (assign CO Code 782 and 902 in certain portion of NPA 506) (Note 3)</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tabLst>
                          <a:tab pos="130175" algn="dec"/>
                        </a:tabLst>
                      </a:pPr>
                      <a:r>
                        <a:rPr lang="en-GB" sz="1000" dirty="0">
                          <a:effectLst/>
                          <a:latin typeface="Arial" panose="020B0604020202020204" pitchFamily="34" charset="0"/>
                          <a:cs typeface="Arial" panose="020B0604020202020204" pitchFamily="34" charset="0"/>
                        </a:rPr>
                        <a:t>2</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16002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911 Misdial Codes (912, 914 &amp; 915)</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tabLst>
                          <a:tab pos="130175" algn="dec"/>
                        </a:tabLst>
                      </a:pPr>
                      <a:r>
                        <a:rPr lang="en-GB" sz="1000" dirty="0">
                          <a:effectLst/>
                          <a:latin typeface="Arial" panose="020B0604020202020204" pitchFamily="34" charset="0"/>
                          <a:cs typeface="Arial" panose="020B0604020202020204" pitchFamily="34" charset="0"/>
                        </a:rPr>
                        <a:t>3</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vMerge="1">
                  <a:txBody>
                    <a:bodyPr/>
                    <a:lstStyle/>
                    <a:p>
                      <a:endParaRPr lang="en-CA"/>
                    </a:p>
                  </a:txBody>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Total D</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13</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gridSpan="3">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 </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hMerge="1">
                  <a:txBody>
                    <a:bodyPr/>
                    <a:lstStyle/>
                    <a:p>
                      <a:endParaRPr lang="en-CA"/>
                    </a:p>
                  </a:txBody>
                  <a:tcPr/>
                </a:tc>
                <a:tc hMerge="1">
                  <a:txBody>
                    <a:bodyPr/>
                    <a:lstStyle/>
                    <a:p>
                      <a:endParaRPr lang="en-CA"/>
                    </a:p>
                  </a:txBody>
                  <a:tcPr/>
                </a:tc>
              </a:tr>
              <a:tr h="110692">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E</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Assignable CO Codes in a Jeopardy Condition (E=C+D)</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775</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110692">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F</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Assigned CO Codes as of 30 June 2017</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529</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221383">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G</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Net CO Codes available for assignment as of 30 June 2017 without a Jeopardy Condition (G=C-F)</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600"/>
                        </a:spcBef>
                        <a:spcAft>
                          <a:spcPts val="600"/>
                        </a:spcAft>
                      </a:pPr>
                      <a:r>
                        <a:rPr lang="en-GB" sz="1000" dirty="0">
                          <a:effectLst/>
                          <a:latin typeface="Arial" panose="020B0604020202020204" pitchFamily="34" charset="0"/>
                          <a:cs typeface="Arial" panose="020B0604020202020204" pitchFamily="34" charset="0"/>
                        </a:rPr>
                        <a:t>233</a:t>
                      </a:r>
                      <a:endParaRPr lang="en-C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r h="221383">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H</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nSpc>
                          <a:spcPts val="1200"/>
                        </a:lnSpc>
                        <a:spcBef>
                          <a:spcPts val="0"/>
                        </a:spcBef>
                        <a:spcAft>
                          <a:spcPts val="0"/>
                        </a:spcAft>
                      </a:pPr>
                      <a:r>
                        <a:rPr lang="en-GB" sz="1000" dirty="0">
                          <a:effectLst/>
                          <a:latin typeface="Arial" panose="020B0604020202020204" pitchFamily="34" charset="0"/>
                          <a:cs typeface="Arial" panose="020B0604020202020204" pitchFamily="34" charset="0"/>
                        </a:rPr>
                        <a:t>Net CO Codes available for assignment as of 30 June 2017 in a Jeopardy Condition (H=E-F)</a:t>
                      </a:r>
                      <a:endParaRPr lang="en-CA" sz="1000"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c>
                  <a:txBody>
                    <a:bodyPr/>
                    <a:lstStyle/>
                    <a:p>
                      <a:pPr marL="0" marR="0" algn="ctr">
                        <a:spcBef>
                          <a:spcPts val="600"/>
                        </a:spcBef>
                        <a:spcAft>
                          <a:spcPts val="600"/>
                        </a:spcAft>
                      </a:pPr>
                      <a:r>
                        <a:rPr lang="en-GB" sz="1000" dirty="0">
                          <a:effectLst/>
                          <a:latin typeface="Arial" panose="020B0604020202020204" pitchFamily="34" charset="0"/>
                          <a:cs typeface="Arial" panose="020B0604020202020204" pitchFamily="34" charset="0"/>
                        </a:rPr>
                        <a:t>246</a:t>
                      </a:r>
                      <a:endParaRPr lang="en-C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811" marR="49811" marT="0" marB="0">
                    <a:noFill/>
                  </a:tcPr>
                </a:tc>
              </a:tr>
            </a:tbl>
          </a:graphicData>
        </a:graphic>
      </p:graphicFrame>
      <p:sp>
        <p:nvSpPr>
          <p:cNvPr id="3" name="TextBox 2"/>
          <p:cNvSpPr txBox="1"/>
          <p:nvPr/>
        </p:nvSpPr>
        <p:spPr>
          <a:xfrm>
            <a:off x="1872816" y="404664"/>
            <a:ext cx="5544616" cy="830997"/>
          </a:xfrm>
          <a:prstGeom prst="rect">
            <a:avLst/>
          </a:prstGeom>
          <a:noFill/>
        </p:spPr>
        <p:txBody>
          <a:bodyPr wrap="square" rtlCol="0">
            <a:spAutoFit/>
          </a:bodyPr>
          <a:lstStyle/>
          <a:p>
            <a:pPr algn="ctr">
              <a:buNone/>
            </a:pPr>
            <a:r>
              <a:rPr lang="en-CA" u="none" dirty="0" smtClean="0">
                <a:latin typeface="Arial" panose="020B0604020202020204" pitchFamily="34" charset="0"/>
                <a:cs typeface="Arial" panose="020B0604020202020204" pitchFamily="34" charset="0"/>
              </a:rPr>
              <a:t>CO Codes Available for Assignment in NPA 506 </a:t>
            </a:r>
            <a:endParaRPr lang="en-CA"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360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1780" y="836712"/>
            <a:ext cx="3960440" cy="523220"/>
          </a:xfrm>
          <a:prstGeom prst="rect">
            <a:avLst/>
          </a:prstGeom>
          <a:noFill/>
        </p:spPr>
        <p:txBody>
          <a:bodyPr wrap="square" rtlCol="0">
            <a:spAutoFit/>
          </a:bodyPr>
          <a:lstStyle/>
          <a:p>
            <a:pPr algn="ctr">
              <a:buNone/>
            </a:pPr>
            <a:r>
              <a:rPr lang="en-CA" sz="2800" u="none" dirty="0" smtClean="0">
                <a:latin typeface="Arial" panose="020B0604020202020204" pitchFamily="34" charset="0"/>
                <a:cs typeface="Arial" panose="020B0604020202020204" pitchFamily="34" charset="0"/>
              </a:rPr>
              <a:t>Relief Options</a:t>
            </a:r>
            <a:endParaRPr lang="en-CA" sz="2800" u="none" dirty="0">
              <a:latin typeface="Arial" panose="020B0604020202020204" pitchFamily="34" charset="0"/>
              <a:cs typeface="Arial" panose="020B0604020202020204" pitchFamily="34" charset="0"/>
            </a:endParaRPr>
          </a:p>
        </p:txBody>
      </p:sp>
      <p:sp>
        <p:nvSpPr>
          <p:cNvPr id="3" name="Rectangle 2"/>
          <p:cNvSpPr/>
          <p:nvPr/>
        </p:nvSpPr>
        <p:spPr>
          <a:xfrm>
            <a:off x="431540" y="1556792"/>
            <a:ext cx="8280920" cy="1692771"/>
          </a:xfrm>
          <a:prstGeom prst="rect">
            <a:avLst/>
          </a:prstGeom>
        </p:spPr>
        <p:txBody>
          <a:bodyPr wrap="square">
            <a:spAutoFit/>
          </a:bodyPr>
          <a:lstStyle/>
          <a:p>
            <a:pPr marL="342900" indent="-342900">
              <a:buFont typeface="Arial" panose="020B0604020202020204" pitchFamily="34" charset="0"/>
              <a:buChar char="•"/>
            </a:pPr>
            <a:r>
              <a:rPr lang="en-CA" sz="2000" u="none" dirty="0" smtClean="0">
                <a:latin typeface="Arial" panose="020B0604020202020204" pitchFamily="34" charset="0"/>
                <a:ea typeface="Times New Roman" panose="02020603050405020304" pitchFamily="18" charset="0"/>
                <a:cs typeface="Times New Roman" panose="02020603050405020304" pitchFamily="18" charset="0"/>
              </a:rPr>
              <a:t>1 distributed overlay and 5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Relief Options were evaluated</a:t>
            </a:r>
          </a:p>
          <a:p>
            <a:pPr marL="342900" indent="-342900">
              <a:buFont typeface="Arial" panose="020B0604020202020204" pitchFamily="34" charset="0"/>
              <a:buChar char="•"/>
            </a:pPr>
            <a:r>
              <a:rPr lang="en-CA" sz="2000" u="none" dirty="0" smtClean="0">
                <a:latin typeface="Arial" panose="020B0604020202020204" pitchFamily="34" charset="0"/>
                <a:ea typeface="Times New Roman" panose="02020603050405020304" pitchFamily="18" charset="0"/>
                <a:cs typeface="Times New Roman" panose="02020603050405020304" pitchFamily="18" charset="0"/>
              </a:rPr>
              <a:t>The distributed overlay Relief </a:t>
            </a:r>
            <a:r>
              <a:rPr lang="en-CA" sz="2000" u="none" dirty="0">
                <a:latin typeface="Arial" panose="020B0604020202020204" pitchFamily="34" charset="0"/>
                <a:ea typeface="Times New Roman" panose="02020603050405020304" pitchFamily="18" charset="0"/>
                <a:cs typeface="Times New Roman" panose="02020603050405020304" pitchFamily="18" charset="0"/>
              </a:rPr>
              <a:t>Options are dependent on the Local Interconnection Regions (LIRs) in NPA 506 </a:t>
            </a:r>
            <a:r>
              <a:rPr lang="en-CA" sz="2000" u="none" dirty="0" smtClean="0">
                <a:latin typeface="Arial" panose="020B0604020202020204" pitchFamily="34" charset="0"/>
                <a:ea typeface="Times New Roman" panose="02020603050405020304" pitchFamily="18" charset="0"/>
                <a:cs typeface="Times New Roman" panose="02020603050405020304" pitchFamily="18" charset="0"/>
              </a:rPr>
              <a:t>as </a:t>
            </a:r>
            <a:r>
              <a:rPr lang="en-CA" sz="2000" u="none" dirty="0">
                <a:latin typeface="Arial" panose="020B0604020202020204" pitchFamily="34" charset="0"/>
                <a:ea typeface="Times New Roman" panose="02020603050405020304" pitchFamily="18" charset="0"/>
                <a:cs typeface="Times New Roman" panose="02020603050405020304" pitchFamily="18" charset="0"/>
              </a:rPr>
              <a:t>shown in the table </a:t>
            </a:r>
            <a:r>
              <a:rPr lang="en-CA" sz="2000" u="none" dirty="0" smtClean="0">
                <a:latin typeface="Arial" panose="020B0604020202020204" pitchFamily="34" charset="0"/>
                <a:ea typeface="Times New Roman" panose="02020603050405020304" pitchFamily="18" charset="0"/>
                <a:cs typeface="Times New Roman" panose="02020603050405020304" pitchFamily="18" charset="0"/>
              </a:rPr>
              <a:t>below:</a:t>
            </a:r>
          </a:p>
        </p:txBody>
      </p:sp>
      <p:graphicFrame>
        <p:nvGraphicFramePr>
          <p:cNvPr id="6" name="Table 5"/>
          <p:cNvGraphicFramePr>
            <a:graphicFrameLocks noGrp="1"/>
          </p:cNvGraphicFramePr>
          <p:nvPr>
            <p:extLst>
              <p:ext uri="{D42A27DB-BD31-4B8C-83A1-F6EECF244321}">
                <p14:modId xmlns:p14="http://schemas.microsoft.com/office/powerpoint/2010/main" val="2505948107"/>
              </p:ext>
            </p:extLst>
          </p:nvPr>
        </p:nvGraphicFramePr>
        <p:xfrm>
          <a:off x="1379538" y="3429000"/>
          <a:ext cx="6096000" cy="20954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200" dirty="0" smtClean="0">
                          <a:latin typeface="Arial" panose="020B0604020202020204" pitchFamily="34" charset="0"/>
                          <a:cs typeface="Arial" panose="020B0604020202020204" pitchFamily="34" charset="0"/>
                        </a:rPr>
                        <a:t>LIR Abbreviation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LIR</a:t>
                      </a:r>
                      <a:r>
                        <a:rPr lang="en-US" sz="1200" baseline="0" dirty="0" smtClean="0">
                          <a:latin typeface="Arial" panose="020B0604020202020204" pitchFamily="34" charset="0"/>
                          <a:cs typeface="Arial" panose="020B0604020202020204" pitchFamily="34" charset="0"/>
                        </a:rPr>
                        <a:t> Full Name</a:t>
                      </a:r>
                      <a:endParaRPr lang="en-US" sz="1200" dirty="0">
                        <a:latin typeface="Arial" panose="020B0604020202020204" pitchFamily="34" charset="0"/>
                        <a:cs typeface="Arial" panose="020B0604020202020204" pitchFamily="34" charset="0"/>
                      </a:endParaRPr>
                    </a:p>
                  </a:txBody>
                  <a:tcPr/>
                </a:tc>
              </a:tr>
              <a:tr h="277232">
                <a:tc>
                  <a:txBody>
                    <a:bodyPr/>
                    <a:lstStyle/>
                    <a:p>
                      <a:r>
                        <a:rPr lang="en-US" sz="1200" dirty="0" smtClean="0">
                          <a:latin typeface="Arial" panose="020B0604020202020204" pitchFamily="34" charset="0"/>
                          <a:cs typeface="Arial" panose="020B0604020202020204" pitchFamily="34" charset="0"/>
                        </a:rPr>
                        <a:t>GLOUCESTER</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Gloucester - Bathurst</a:t>
                      </a:r>
                      <a:endParaRPr lang="en-US" sz="1200" dirty="0">
                        <a:latin typeface="Arial" panose="020B0604020202020204" pitchFamily="34" charset="0"/>
                        <a:cs typeface="Arial" panose="020B0604020202020204" pitchFamily="34" charset="0"/>
                      </a:endParaRPr>
                    </a:p>
                  </a:txBody>
                  <a:tcPr/>
                </a:tc>
              </a:tr>
              <a:tr h="288032">
                <a:tc>
                  <a:txBody>
                    <a:bodyPr/>
                    <a:lstStyle/>
                    <a:p>
                      <a:r>
                        <a:rPr lang="en-US" sz="1200" dirty="0" smtClean="0">
                          <a:latin typeface="Arial" panose="020B0604020202020204" pitchFamily="34" charset="0"/>
                          <a:cs typeface="Arial" panose="020B0604020202020204" pitchFamily="34" charset="0"/>
                        </a:rPr>
                        <a:t>MADAWASKA</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Madawaska - </a:t>
                      </a:r>
                      <a:r>
                        <a:rPr lang="en-US" sz="1200" dirty="0" err="1" smtClean="0">
                          <a:latin typeface="Arial" panose="020B0604020202020204" pitchFamily="34" charset="0"/>
                          <a:cs typeface="Arial" panose="020B0604020202020204" pitchFamily="34" charset="0"/>
                        </a:rPr>
                        <a:t>Edmundston</a:t>
                      </a:r>
                      <a:endParaRPr lang="en-US" sz="1200" dirty="0">
                        <a:latin typeface="Arial" panose="020B0604020202020204" pitchFamily="34" charset="0"/>
                        <a:cs typeface="Arial" panose="020B0604020202020204" pitchFamily="34" charset="0"/>
                      </a:endParaRPr>
                    </a:p>
                  </a:txBody>
                  <a:tcPr/>
                </a:tc>
              </a:tr>
              <a:tr h="288032">
                <a:tc>
                  <a:txBody>
                    <a:bodyPr/>
                    <a:lstStyle/>
                    <a:p>
                      <a:r>
                        <a:rPr lang="en-US" sz="1200" dirty="0" smtClean="0">
                          <a:latin typeface="Arial" panose="020B0604020202020204" pitchFamily="34" charset="0"/>
                          <a:cs typeface="Arial" panose="020B0604020202020204" pitchFamily="34" charset="0"/>
                        </a:rPr>
                        <a:t>NORTHUBRLD</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Northumberland - Newcastle/</a:t>
                      </a:r>
                      <a:r>
                        <a:rPr lang="en-US" sz="1200" dirty="0" err="1" smtClean="0">
                          <a:latin typeface="Arial" panose="020B0604020202020204" pitchFamily="34" charset="0"/>
                          <a:cs typeface="Arial" panose="020B0604020202020204" pitchFamily="34" charset="0"/>
                        </a:rPr>
                        <a:t>Miramichi</a:t>
                      </a:r>
                      <a:endParaRPr lang="en-US" sz="1200" dirty="0">
                        <a:latin typeface="Arial" panose="020B0604020202020204" pitchFamily="34" charset="0"/>
                        <a:cs typeface="Arial" panose="020B0604020202020204" pitchFamily="34" charset="0"/>
                      </a:endParaRPr>
                    </a:p>
                  </a:txBody>
                  <a:tcPr/>
                </a:tc>
              </a:tr>
              <a:tr h="288032">
                <a:tc>
                  <a:txBody>
                    <a:bodyPr/>
                    <a:lstStyle/>
                    <a:p>
                      <a:r>
                        <a:rPr lang="en-US" sz="1200" dirty="0" smtClean="0">
                          <a:latin typeface="Arial" panose="020B0604020202020204" pitchFamily="34" charset="0"/>
                          <a:cs typeface="Arial" panose="020B0604020202020204" pitchFamily="34" charset="0"/>
                        </a:rPr>
                        <a:t>SAINT JOHN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Saint John - Saint John</a:t>
                      </a:r>
                      <a:endParaRPr lang="en-US" sz="1200" dirty="0">
                        <a:latin typeface="Arial" panose="020B0604020202020204" pitchFamily="34" charset="0"/>
                        <a:cs typeface="Arial" panose="020B0604020202020204" pitchFamily="34" charset="0"/>
                      </a:endParaRPr>
                    </a:p>
                  </a:txBody>
                  <a:tcPr/>
                </a:tc>
              </a:tr>
              <a:tr h="288032">
                <a:tc>
                  <a:txBody>
                    <a:bodyPr/>
                    <a:lstStyle/>
                    <a:p>
                      <a:r>
                        <a:rPr lang="en-US" sz="1200" dirty="0" smtClean="0">
                          <a:latin typeface="Arial" panose="020B0604020202020204" pitchFamily="34" charset="0"/>
                          <a:cs typeface="Arial" panose="020B0604020202020204" pitchFamily="34" charset="0"/>
                        </a:rPr>
                        <a:t>WESTMORLD</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Westmorland - Moncton</a:t>
                      </a:r>
                      <a:endParaRPr lang="en-US" sz="1200" dirty="0">
                        <a:latin typeface="Arial" panose="020B0604020202020204" pitchFamily="34" charset="0"/>
                        <a:cs typeface="Arial" panose="020B0604020202020204" pitchFamily="34" charset="0"/>
                      </a:endParaRPr>
                    </a:p>
                  </a:txBody>
                  <a:tcPr/>
                </a:tc>
              </a:tr>
              <a:tr h="295240">
                <a:tc>
                  <a:txBody>
                    <a:bodyPr/>
                    <a:lstStyle/>
                    <a:p>
                      <a:r>
                        <a:rPr lang="en-US" sz="1200" dirty="0" smtClean="0">
                          <a:latin typeface="Arial" panose="020B0604020202020204" pitchFamily="34" charset="0"/>
                          <a:cs typeface="Arial" panose="020B0604020202020204" pitchFamily="34" charset="0"/>
                        </a:rPr>
                        <a:t>YORK</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York - Fredericton</a:t>
                      </a:r>
                      <a:endParaRPr 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538799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1780" y="836712"/>
            <a:ext cx="3960440" cy="523220"/>
          </a:xfrm>
          <a:prstGeom prst="rect">
            <a:avLst/>
          </a:prstGeom>
          <a:noFill/>
        </p:spPr>
        <p:txBody>
          <a:bodyPr wrap="square" rtlCol="0">
            <a:spAutoFit/>
          </a:bodyPr>
          <a:lstStyle/>
          <a:p>
            <a:pPr algn="ctr">
              <a:buNone/>
            </a:pPr>
            <a:r>
              <a:rPr lang="en-CA" sz="2800" u="none" dirty="0" smtClean="0">
                <a:latin typeface="Arial" panose="020B0604020202020204" pitchFamily="34" charset="0"/>
                <a:cs typeface="Arial" panose="020B0604020202020204" pitchFamily="34" charset="0"/>
              </a:rPr>
              <a:t>Relief Options</a:t>
            </a:r>
            <a:endParaRPr lang="en-CA" sz="2800" u="none" dirty="0">
              <a:latin typeface="Arial" panose="020B0604020202020204" pitchFamily="34" charset="0"/>
              <a:cs typeface="Arial" panose="020B0604020202020204" pitchFamily="34" charset="0"/>
            </a:endParaRPr>
          </a:p>
        </p:txBody>
      </p:sp>
      <p:sp>
        <p:nvSpPr>
          <p:cNvPr id="3" name="Rectangle 2"/>
          <p:cNvSpPr/>
          <p:nvPr/>
        </p:nvSpPr>
        <p:spPr>
          <a:xfrm>
            <a:off x="431540" y="1556792"/>
            <a:ext cx="8280920" cy="4524315"/>
          </a:xfrm>
          <a:prstGeom prst="rect">
            <a:avLst/>
          </a:prstGeom>
        </p:spPr>
        <p:txBody>
          <a:bodyPr wrap="square">
            <a:spAutoFit/>
          </a:bodyPr>
          <a:lstStyle/>
          <a:p>
            <a:pPr>
              <a:buNone/>
            </a:pPr>
            <a:r>
              <a:rPr lang="en-GB" sz="2000" b="1" u="none" dirty="0" smtClean="0">
                <a:latin typeface="Arial" panose="020B0604020202020204" pitchFamily="34" charset="0"/>
                <a:ea typeface="Times New Roman" panose="02020603050405020304" pitchFamily="18" charset="0"/>
                <a:cs typeface="Times New Roman" panose="02020603050405020304" pitchFamily="18" charset="0"/>
              </a:rPr>
              <a:t>Distributed Overlay </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 1 Option</a:t>
            </a:r>
          </a:p>
          <a:p>
            <a:pPr marL="342900" indent="-342900">
              <a:buFont typeface="Arial" panose="020B0604020202020204" pitchFamily="34" charset="0"/>
              <a:buChar char="•"/>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Option </a:t>
            </a:r>
            <a:r>
              <a:rPr lang="en-GB" sz="2000" dirty="0">
                <a:latin typeface="Arial" panose="020B0604020202020204" pitchFamily="34" charset="0"/>
                <a:ea typeface="Times New Roman" panose="02020603050405020304" pitchFamily="18" charset="0"/>
                <a:cs typeface="Times New Roman" panose="02020603050405020304" pitchFamily="18" charset="0"/>
              </a:rPr>
              <a:t>1</a:t>
            </a:r>
            <a:r>
              <a:rPr lang="en-GB" sz="2000" u="none" dirty="0">
                <a:latin typeface="Arial" panose="020B0604020202020204" pitchFamily="34" charset="0"/>
                <a:ea typeface="Times New Roman" panose="02020603050405020304" pitchFamily="18" charset="0"/>
                <a:cs typeface="Times New Roman" panose="02020603050405020304" pitchFamily="18" charset="0"/>
              </a:rPr>
              <a:t>: Distributed </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Overlay</a:t>
            </a:r>
          </a:p>
          <a:p>
            <a:pPr>
              <a:buNone/>
            </a:pPr>
            <a:r>
              <a:rPr lang="en-GB" sz="2000" b="1" u="none" dirty="0" smtClean="0">
                <a:latin typeface="Arial" panose="020B0604020202020204" pitchFamily="34" charset="0"/>
                <a:ea typeface="Times New Roman" panose="02020603050405020304" pitchFamily="18" charset="0"/>
                <a:cs typeface="Times New Roman" panose="02020603050405020304" pitchFamily="18" charset="0"/>
              </a:rPr>
              <a:t>Concentrated Overlay </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 5 Options</a:t>
            </a: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Option 2</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MADAWASKA, NORTHUBRLD, SAINT JOHN, WESTMORLD and YORK LIR</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s</a:t>
            </a: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Option 3</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GLOUCESTER, MADAWASKA, NORTHUBRLD, WESTMORLD and YORK LIR</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s</a:t>
            </a: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Option 4</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SAINT JOHN and WESTMORLD LIR</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s</a:t>
            </a: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Option 5</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SAINT JOHN, WESTMORLD and YORK LIR</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s</a:t>
            </a: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Option 6</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NORTHUBRLD, SAINT JOHN, WESTMORLD and YORK LIR</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s</a:t>
            </a:r>
            <a:endParaRPr lang="en-CA" sz="2000" u="none"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486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294606" y="620688"/>
            <a:ext cx="4554788" cy="5327458"/>
          </a:xfrm>
          <a:prstGeom prst="rect">
            <a:avLst/>
          </a:prstGeom>
        </p:spPr>
      </p:pic>
    </p:spTree>
    <p:extLst>
      <p:ext uri="{BB962C8B-B14F-4D97-AF65-F5344CB8AC3E}">
        <p14:creationId xmlns:p14="http://schemas.microsoft.com/office/powerpoint/2010/main" val="389580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307484" y="1412776"/>
            <a:ext cx="4529032" cy="4511202"/>
          </a:xfrm>
          <a:prstGeom prst="rect">
            <a:avLst/>
          </a:prstGeom>
        </p:spPr>
      </p:pic>
      <p:sp>
        <p:nvSpPr>
          <p:cNvPr id="3" name="TextBox 2"/>
          <p:cNvSpPr txBox="1"/>
          <p:nvPr/>
        </p:nvSpPr>
        <p:spPr>
          <a:xfrm>
            <a:off x="2375756" y="555693"/>
            <a:ext cx="4392488" cy="707886"/>
          </a:xfrm>
          <a:prstGeom prst="rect">
            <a:avLst/>
          </a:prstGeom>
          <a:noFill/>
        </p:spPr>
        <p:txBody>
          <a:bodyPr wrap="square" rtlCol="0">
            <a:spAutoFit/>
          </a:bodyPr>
          <a:lstStyle/>
          <a:p>
            <a:pPr algn="ctr">
              <a:buNone/>
            </a:pPr>
            <a:r>
              <a:rPr lang="en-CA" sz="2000" u="none" dirty="0" smtClean="0">
                <a:latin typeface="Arial" panose="020B0604020202020204" pitchFamily="34" charset="0"/>
                <a:cs typeface="Arial" panose="020B0604020202020204" pitchFamily="34" charset="0"/>
              </a:rPr>
              <a:t>Option 1: Distributed Overlay of New NPA on NPA 506</a:t>
            </a:r>
            <a:endParaRPr lang="en-CA" sz="2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78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64704"/>
            <a:ext cx="4572000" cy="830997"/>
          </a:xfrm>
          <a:prstGeom prst="rect">
            <a:avLst/>
          </a:prstGeom>
        </p:spPr>
        <p:txBody>
          <a:bodyPr>
            <a:spAutoFit/>
          </a:bodyPr>
          <a:lstStyle/>
          <a:p>
            <a:pPr algn="ctr">
              <a:buNone/>
            </a:pPr>
            <a:r>
              <a:rPr lang="en-CA" u="none" dirty="0">
                <a:latin typeface="Arial" panose="020B0604020202020204" pitchFamily="34" charset="0"/>
                <a:cs typeface="Arial" panose="020B0604020202020204" pitchFamily="34" charset="0"/>
              </a:rPr>
              <a:t>Option 1: Distributed Overlay of New NPA on NPA 506</a:t>
            </a:r>
          </a:p>
        </p:txBody>
      </p:sp>
      <p:sp>
        <p:nvSpPr>
          <p:cNvPr id="3" name="Rectangle 1"/>
          <p:cNvSpPr>
            <a:spLocks noChangeArrowheads="1"/>
          </p:cNvSpPr>
          <p:nvPr/>
        </p:nvSpPr>
        <p:spPr bwMode="auto">
          <a:xfrm>
            <a:off x="467544" y="1843951"/>
            <a:ext cx="763284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Relief Option would introduce a new NPA Code as an overlay on all 88 Exchange Areas in the NPA 506 area.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CA"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this Relief Option, the number of separate Relief Planning areas in New Brunswick would not change.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CA" altLang="en-US" sz="2000" u="none" dirty="0" smtClean="0">
                <a:latin typeface="Arial" panose="020B0604020202020204" pitchFamily="34" charset="0"/>
                <a:cs typeface="Arial" panose="020B0604020202020204" pitchFamily="34" charset="0"/>
              </a:rPr>
              <a:t>Relief would have to be implemented by 4Q 2020.</a:t>
            </a:r>
            <a:endParaRPr kumimoji="0" lang="en-CA"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CA"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this distributed overlay, NPA 506 will exhaust in 4Q 2021 and the new NPA would be expected to exhaust in 2053.</a:t>
            </a:r>
            <a:endPar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a:off x="6660232" y="3573016"/>
            <a:ext cx="1872208"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latest implementation date is 2Q 2023.</a:t>
            </a:r>
            <a:endParaRPr lang="en-US" sz="1100" u="none" dirty="0"/>
          </a:p>
        </p:txBody>
      </p:sp>
      <p:sp>
        <p:nvSpPr>
          <p:cNvPr id="5" name="TextBox 4"/>
          <p:cNvSpPr txBox="1"/>
          <p:nvPr/>
        </p:nvSpPr>
        <p:spPr>
          <a:xfrm>
            <a:off x="6259740" y="5014759"/>
            <a:ext cx="1872208" cy="769441"/>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NPA 506 will exhaust in 4Q 2024 and the new NPA would exhaust in 4Q 2055.</a:t>
            </a:r>
            <a:endParaRPr lang="en-US" sz="1100" u="none" dirty="0"/>
          </a:p>
        </p:txBody>
      </p:sp>
    </p:spTree>
    <p:extLst>
      <p:ext uri="{BB962C8B-B14F-4D97-AF65-F5344CB8AC3E}">
        <p14:creationId xmlns:p14="http://schemas.microsoft.com/office/powerpoint/2010/main" val="4166034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3972" y="408876"/>
            <a:ext cx="5256057" cy="1015663"/>
          </a:xfrm>
          <a:prstGeom prst="rect">
            <a:avLst/>
          </a:prstGeom>
        </p:spPr>
        <p:txBody>
          <a:bodyPr wrap="square">
            <a:spAutoFit/>
          </a:bodyPr>
          <a:lstStyle/>
          <a:p>
            <a:pPr algn="ctr">
              <a:buNone/>
            </a:pPr>
            <a:r>
              <a:rPr lang="en-GB" sz="2000" u="none" dirty="0">
                <a:latin typeface="Arial" panose="020B0604020202020204" pitchFamily="34" charset="0"/>
                <a:ea typeface="Times New Roman" panose="02020603050405020304" pitchFamily="18" charset="0"/>
                <a:cs typeface="Times New Roman" panose="02020603050405020304" pitchFamily="18" charset="0"/>
              </a:rPr>
              <a:t>Option 2: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MADAWASKA, NORTHUBRLD, SAINT JOHN, WESTMORLD and YORK LIRs</a:t>
            </a:r>
            <a:endParaRPr lang="en-GB" sz="2000" u="none"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447845" y="1708359"/>
            <a:ext cx="4248311" cy="4193447"/>
          </a:xfrm>
          <a:prstGeom prst="rect">
            <a:avLst/>
          </a:prstGeom>
        </p:spPr>
      </p:pic>
    </p:spTree>
    <p:extLst>
      <p:ext uri="{BB962C8B-B14F-4D97-AF65-F5344CB8AC3E}">
        <p14:creationId xmlns:p14="http://schemas.microsoft.com/office/powerpoint/2010/main" val="248327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3578" y="1681063"/>
            <a:ext cx="770485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marL="342900" indent="-342900">
              <a:spcBef>
                <a:spcPct val="0"/>
              </a:spcBef>
              <a:buFont typeface="Arial" panose="020B0604020202020204" pitchFamily="34" charset="0"/>
              <a:buChar char="•"/>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Relief Option would overlay a new NPA Code over the MADAWASKA,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NORTHUBRLD, </a:t>
            </a:r>
            <a:r>
              <a:rPr kumimoji="0" lang="en-CA"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WESTMORLD </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a:t>
            </a:r>
            <a:r>
              <a:rPr kumimoji="0" lang="en-CA"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YORK</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LIRs (74 Exchange Areas) and the remaining GLOUCESTER LIR (14 Exchange Areas) in the province of New Brunswick would continue to grow using CO Codes from NPA 506. </a:t>
            </a:r>
          </a:p>
          <a:p>
            <a:pPr marL="342900" indent="-342900">
              <a:spcBef>
                <a:spcPct val="0"/>
              </a:spcBef>
              <a:buFont typeface="Arial" panose="020B0604020202020204" pitchFamily="34" charset="0"/>
              <a:buChar char="•"/>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concentrated overlay would have to be implemented in 1Q 2019 to ensure a quantity of NXXs is available in NPA 506 for forecast growth in the remainder of the province. </a:t>
            </a:r>
          </a:p>
          <a:p>
            <a:pPr marL="342900" indent="-342900">
              <a:spcBef>
                <a:spcPct val="0"/>
              </a:spcBef>
              <a:buFont typeface="Arial" panose="020B0604020202020204" pitchFamily="34" charset="0"/>
              <a:buChar char="•"/>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this Relief Option, the number of separate Relief Planning areas in New Brunswick would increase from one to two.</a:t>
            </a:r>
          </a:p>
          <a:p>
            <a:pPr marL="342900" indent="-342900">
              <a:spcBef>
                <a:spcPct val="0"/>
              </a:spcBef>
              <a:buFont typeface="Arial" panose="020B0604020202020204" pitchFamily="34" charset="0"/>
              <a:buChar char="•"/>
            </a:pP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NPA</a:t>
            </a:r>
            <a:r>
              <a:rPr lang="en-GB" altLang="en-US" sz="2000" u="none" dirty="0">
                <a:latin typeface="Arial" panose="020B0604020202020204" pitchFamily="34" charset="0"/>
                <a:ea typeface="Times New Roman" panose="02020603050405020304" pitchFamily="18" charset="0"/>
                <a:cs typeface="Arial" panose="020B0604020202020204" pitchFamily="34" charset="0"/>
              </a:rPr>
              <a:t> 506 and the new NPA would be expected to exhaust in 1Q </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2055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and </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4Q</a:t>
            </a:r>
            <a:r>
              <a:rPr lang="en-GB" altLang="en-US" sz="2000" u="none" dirty="0">
                <a:latin typeface="Arial" panose="020B0604020202020204" pitchFamily="34" charset="0"/>
                <a:ea typeface="Times New Roman" panose="02020603050405020304" pitchFamily="18" charset="0"/>
                <a:cs typeface="Arial" panose="020B0604020202020204" pitchFamily="34" charset="0"/>
              </a:rPr>
              <a:t> </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2054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respectively</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a:t>
            </a:r>
            <a:endPar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spcBef>
                <a:spcPct val="0"/>
              </a:spcBef>
              <a:buFont typeface="Arial" panose="020B0604020202020204" pitchFamily="34" charset="0"/>
              <a:buChar char="•"/>
            </a:pP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1605501" y="692696"/>
            <a:ext cx="5644073" cy="1015663"/>
          </a:xfrm>
          <a:prstGeom prst="rect">
            <a:avLst/>
          </a:prstGeom>
        </p:spPr>
        <p:txBody>
          <a:bodyPr wrap="square">
            <a:spAutoFit/>
          </a:bodyPr>
          <a:lstStyle/>
          <a:p>
            <a:pPr algn="ctr">
              <a:buNone/>
            </a:pPr>
            <a:r>
              <a:rPr lang="en-GB" sz="2000" u="none" dirty="0">
                <a:latin typeface="Arial" panose="020B0604020202020204" pitchFamily="34" charset="0"/>
                <a:ea typeface="Times New Roman" panose="02020603050405020304" pitchFamily="18" charset="0"/>
                <a:cs typeface="Times New Roman" panose="02020603050405020304" pitchFamily="18" charset="0"/>
              </a:rPr>
              <a:t>Option 2: Concentrated Overlay on MADAWASKA, </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NORTHUBRLD</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CA" sz="2000" u="none" dirty="0">
                <a:latin typeface="Arial" panose="020B0604020202020204" pitchFamily="34" charset="0"/>
                <a:ea typeface="Times New Roman" panose="02020603050405020304" pitchFamily="18" charset="0"/>
                <a:cs typeface="Times New Roman" panose="02020603050405020304" pitchFamily="18" charset="0"/>
              </a:rPr>
              <a:t>SAINT JOHN</a:t>
            </a:r>
            <a:r>
              <a:rPr lang="en-GB" sz="2000" u="none" dirty="0">
                <a:latin typeface="Arial" panose="020B0604020202020204" pitchFamily="34" charset="0"/>
                <a:ea typeface="Times New Roman" panose="02020603050405020304" pitchFamily="18" charset="0"/>
                <a:cs typeface="Times New Roman" panose="02020603050405020304" pitchFamily="18" charset="0"/>
              </a:rPr>
              <a:t>, </a:t>
            </a:r>
            <a:r>
              <a:rPr lang="en-GB" sz="2000" u="none" dirty="0" smtClean="0">
                <a:latin typeface="Arial" panose="020B0604020202020204" pitchFamily="34" charset="0"/>
                <a:ea typeface="Times New Roman" panose="02020603050405020304" pitchFamily="18" charset="0"/>
                <a:cs typeface="Times New Roman" panose="02020603050405020304" pitchFamily="18" charset="0"/>
              </a:rPr>
              <a:t>WESTMORLD </a:t>
            </a:r>
            <a:r>
              <a:rPr lang="en-GB" sz="2000" u="none" dirty="0">
                <a:latin typeface="Arial" panose="020B0604020202020204" pitchFamily="34" charset="0"/>
                <a:ea typeface="Times New Roman" panose="02020603050405020304" pitchFamily="18" charset="0"/>
                <a:cs typeface="Times New Roman" panose="02020603050405020304" pitchFamily="18" charset="0"/>
              </a:rPr>
              <a:t>and </a:t>
            </a:r>
            <a:r>
              <a:rPr lang="en-CA" sz="2000" u="none" dirty="0">
                <a:latin typeface="Arial" panose="020B0604020202020204" pitchFamily="34" charset="0"/>
                <a:ea typeface="Times New Roman" panose="02020603050405020304" pitchFamily="18" charset="0"/>
                <a:cs typeface="Times New Roman" panose="02020603050405020304" pitchFamily="18" charset="0"/>
              </a:rPr>
              <a:t>YORK </a:t>
            </a:r>
            <a:r>
              <a:rPr lang="en-GB" sz="2000" u="none" dirty="0">
                <a:latin typeface="Arial" panose="020B0604020202020204" pitchFamily="34" charset="0"/>
                <a:ea typeface="Times New Roman" panose="02020603050405020304" pitchFamily="18" charset="0"/>
                <a:cs typeface="Times New Roman" panose="02020603050405020304" pitchFamily="18" charset="0"/>
              </a:rPr>
              <a:t>LIRs</a:t>
            </a:r>
          </a:p>
        </p:txBody>
      </p:sp>
      <p:sp>
        <p:nvSpPr>
          <p:cNvPr id="4" name="TextBox 3"/>
          <p:cNvSpPr txBox="1"/>
          <p:nvPr/>
        </p:nvSpPr>
        <p:spPr>
          <a:xfrm>
            <a:off x="467544" y="5760335"/>
            <a:ext cx="1872208"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the latest Relief Implementation is 1Q 2021.</a:t>
            </a:r>
            <a:endParaRPr lang="en-US" sz="1100" u="none" dirty="0"/>
          </a:p>
        </p:txBody>
      </p:sp>
      <p:sp>
        <p:nvSpPr>
          <p:cNvPr id="5" name="TextBox 4"/>
          <p:cNvSpPr txBox="1"/>
          <p:nvPr/>
        </p:nvSpPr>
        <p:spPr>
          <a:xfrm>
            <a:off x="2483768" y="5760335"/>
            <a:ext cx="2304256"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NPA 506 PED is 1Q 2045 and new NPA is 2Q 2059.</a:t>
            </a:r>
            <a:endParaRPr lang="en-US" sz="1100" u="none" dirty="0"/>
          </a:p>
        </p:txBody>
      </p:sp>
    </p:spTree>
    <p:extLst>
      <p:ext uri="{BB962C8B-B14F-4D97-AF65-F5344CB8AC3E}">
        <p14:creationId xmlns:p14="http://schemas.microsoft.com/office/powerpoint/2010/main" val="3953254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468590" y="1708359"/>
            <a:ext cx="4242824" cy="4253797"/>
          </a:xfrm>
          <a:prstGeom prst="rect">
            <a:avLst/>
          </a:prstGeom>
        </p:spPr>
      </p:pic>
      <p:sp>
        <p:nvSpPr>
          <p:cNvPr id="3" name="Rectangle 2"/>
          <p:cNvSpPr/>
          <p:nvPr/>
        </p:nvSpPr>
        <p:spPr>
          <a:xfrm>
            <a:off x="1763688" y="387690"/>
            <a:ext cx="5652628" cy="1015663"/>
          </a:xfrm>
          <a:prstGeom prst="rect">
            <a:avLst/>
          </a:prstGeom>
        </p:spPr>
        <p:txBody>
          <a:bodyPr wrap="square" anchor="t" anchorCtr="1">
            <a:spAutoFit/>
          </a:bodyPr>
          <a:lstStyle/>
          <a:p>
            <a:pPr algn="ctr">
              <a:buNone/>
            </a:pPr>
            <a:r>
              <a:rPr lang="en-GB" sz="2000" u="none" dirty="0">
                <a:latin typeface="Arial" panose="020B0604020202020204" pitchFamily="34" charset="0"/>
                <a:ea typeface="Times New Roman" panose="02020603050405020304" pitchFamily="18" charset="0"/>
                <a:cs typeface="Times New Roman" panose="02020603050405020304" pitchFamily="18" charset="0"/>
              </a:rPr>
              <a:t>Option 3: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GLOUCESTER, MADAWASKA, NORTHUBRLD, WESTMORLD and YORK LIRs</a:t>
            </a:r>
            <a:endParaRPr lang="en-GB" sz="2000" u="none"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4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676" y="466583"/>
            <a:ext cx="5832648" cy="1015663"/>
          </a:xfrm>
          <a:prstGeom prst="rect">
            <a:avLst/>
          </a:prstGeom>
        </p:spPr>
        <p:txBody>
          <a:bodyPr wrap="square">
            <a:spAutoFit/>
          </a:bodyPr>
          <a:lstStyle/>
          <a:p>
            <a:pPr algn="ctr">
              <a:spcBef>
                <a:spcPts val="0"/>
              </a:spcBef>
              <a:buNone/>
            </a:pPr>
            <a:r>
              <a:rPr lang="en-GB" sz="2000" u="none" dirty="0">
                <a:latin typeface="Arial" panose="020B0604020202020204" pitchFamily="34" charset="0"/>
                <a:ea typeface="Times New Roman" panose="02020603050405020304" pitchFamily="18" charset="0"/>
                <a:cs typeface="Times New Roman" panose="02020603050405020304" pitchFamily="18" charset="0"/>
              </a:rPr>
              <a:t>Option 3: </a:t>
            </a:r>
            <a:r>
              <a:rPr lang="en-CA" sz="2000" u="none" dirty="0">
                <a:latin typeface="Arial" panose="020B0604020202020204" pitchFamily="34" charset="0"/>
                <a:ea typeface="Times New Roman" panose="02020603050405020304" pitchFamily="18" charset="0"/>
                <a:cs typeface="Times New Roman" panose="02020603050405020304" pitchFamily="18" charset="0"/>
              </a:rPr>
              <a:t>Concentrated Overlay on GLOUCESTER, </a:t>
            </a:r>
            <a:r>
              <a:rPr lang="en-CA" sz="2000" u="none" dirty="0" smtClean="0">
                <a:latin typeface="Arial" panose="020B0604020202020204" pitchFamily="34" charset="0"/>
                <a:ea typeface="Times New Roman" panose="02020603050405020304" pitchFamily="18" charset="0"/>
                <a:cs typeface="Times New Roman" panose="02020603050405020304" pitchFamily="18" charset="0"/>
              </a:rPr>
              <a:t>MADAWASKA,</a:t>
            </a:r>
          </a:p>
          <a:p>
            <a:pPr algn="ctr">
              <a:spcBef>
                <a:spcPts val="0"/>
              </a:spcBef>
              <a:buNone/>
            </a:pPr>
            <a:r>
              <a:rPr lang="en-CA" sz="2000" u="none" dirty="0" smtClean="0">
                <a:latin typeface="Arial" panose="020B0604020202020204" pitchFamily="34" charset="0"/>
                <a:ea typeface="Times New Roman" panose="02020603050405020304" pitchFamily="18" charset="0"/>
                <a:cs typeface="Times New Roman" panose="02020603050405020304" pitchFamily="18" charset="0"/>
              </a:rPr>
              <a:t>NORTHUBRLD</a:t>
            </a:r>
            <a:r>
              <a:rPr lang="en-CA" sz="2000" u="none" dirty="0">
                <a:latin typeface="Arial" panose="020B0604020202020204" pitchFamily="34" charset="0"/>
                <a:ea typeface="Times New Roman" panose="02020603050405020304" pitchFamily="18" charset="0"/>
                <a:cs typeface="Times New Roman" panose="02020603050405020304" pitchFamily="18" charset="0"/>
              </a:rPr>
              <a:t>, WESTMORLD and YORK LIRs</a:t>
            </a:r>
            <a:endParaRPr lang="en-GB" sz="2000" u="none"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39552" y="1943910"/>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spcBef>
                <a:spcPct val="0"/>
              </a:spcBef>
              <a:buFont typeface="Arial" panose="020B0604020202020204" pitchFamily="34" charset="0"/>
              <a:buChar char="•"/>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Relief Option would overlay a new NPA Code over the GLOUCESTER, MADAWASKA,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NORTHUBRLD, WESTMORLD </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a:t>
            </a:r>
            <a:r>
              <a:rPr kumimoji="0" lang="en-CA"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YORK</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LIRs (66 Exchange Areas) and the remaining </a:t>
            </a:r>
            <a:r>
              <a:rPr kumimoji="0" lang="en-CA"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LIR (22 Exchange Areas) in the province of New Brunswick would continue to grow using CO Codes from NPA 506.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concentrated overlay would have to be implemented in 1Q 2019 to ensure a quantity of NXXs is available in NPA 506 for forecast growth in the remainder of the province.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this Relief Option, the number of separate Relief Planning areas in New Brunswick would increase from one to two.</a:t>
            </a:r>
            <a:endParaRPr kumimoji="0" lang="en-CA"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this concentrated overlay, NPA 506 and the new NPA would be expected to exhaust in 1Q 2047 and 3Q 2056 respectively.</a:t>
            </a:r>
            <a:endPar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a:off x="467544" y="5760335"/>
            <a:ext cx="1872208"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the latest Relief Implementation is 1Q 2021.</a:t>
            </a:r>
            <a:endParaRPr lang="en-US" sz="1100" u="none" dirty="0"/>
          </a:p>
        </p:txBody>
      </p:sp>
      <p:sp>
        <p:nvSpPr>
          <p:cNvPr id="5" name="TextBox 4"/>
          <p:cNvSpPr txBox="1"/>
          <p:nvPr/>
        </p:nvSpPr>
        <p:spPr>
          <a:xfrm>
            <a:off x="2483768" y="5760335"/>
            <a:ext cx="2304256"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NPA 506 PED is 2Q 2039 and new NPA is 3Q 2061.</a:t>
            </a:r>
            <a:endParaRPr lang="en-US" sz="1100" u="none" dirty="0"/>
          </a:p>
        </p:txBody>
      </p:sp>
    </p:spTree>
    <p:extLst>
      <p:ext uri="{BB962C8B-B14F-4D97-AF65-F5344CB8AC3E}">
        <p14:creationId xmlns:p14="http://schemas.microsoft.com/office/powerpoint/2010/main" val="163059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400300" y="1885950"/>
            <a:ext cx="4371975" cy="4229100"/>
          </a:xfrm>
        </p:spPr>
        <p:txBody>
          <a:bodyPr/>
          <a:lstStyle/>
          <a:p>
            <a:pPr>
              <a:buFontTx/>
              <a:buNone/>
            </a:pPr>
            <a:r>
              <a:rPr lang="en-US" altLang="en-US" sz="1500" dirty="0"/>
              <a:t>  </a:t>
            </a:r>
            <a:endParaRPr lang="en-US" altLang="en-US" sz="1800" dirty="0"/>
          </a:p>
        </p:txBody>
      </p:sp>
      <p:sp>
        <p:nvSpPr>
          <p:cNvPr id="4" name="Rectangle 3"/>
          <p:cNvSpPr>
            <a:spLocks noGrp="1" noChangeArrowheads="1"/>
          </p:cNvSpPr>
          <p:nvPr>
            <p:ph type="title"/>
          </p:nvPr>
        </p:nvSpPr>
        <p:spPr>
          <a:xfrm>
            <a:off x="1781188" y="1124744"/>
            <a:ext cx="5292699" cy="1081088"/>
          </a:xfrm>
          <a:noFill/>
        </p:spPr>
        <p:txBody>
          <a:bodyPr/>
          <a:lstStyle/>
          <a:p>
            <a:r>
              <a:rPr lang="en-US" altLang="en-US" sz="1600" b="1" dirty="0">
                <a:latin typeface="Arial" panose="020B0604020202020204" pitchFamily="34" charset="0"/>
                <a:cs typeface="Arial" panose="020B0604020202020204" pitchFamily="34" charset="0"/>
              </a:rPr>
              <a:t>NPA </a:t>
            </a:r>
            <a:r>
              <a:rPr lang="en-US" altLang="en-US" sz="1600" b="1" dirty="0" smtClean="0">
                <a:latin typeface="Arial" panose="020B0604020202020204" pitchFamily="34" charset="0"/>
                <a:cs typeface="Arial" panose="020B0604020202020204" pitchFamily="34" charset="0"/>
              </a:rPr>
              <a:t>506 </a:t>
            </a:r>
            <a:r>
              <a:rPr lang="en-US" altLang="en-US" sz="1600" b="1" dirty="0">
                <a:latin typeface="Arial" panose="020B0604020202020204" pitchFamily="34" charset="0"/>
                <a:cs typeface="Arial" panose="020B0604020202020204" pitchFamily="34" charset="0"/>
              </a:rPr>
              <a:t>Relief Planning Committee Meeting – Day 1 </a:t>
            </a:r>
            <a:br>
              <a:rPr lang="en-US" altLang="en-US" sz="1600" b="1" dirty="0">
                <a:latin typeface="Arial" panose="020B0604020202020204" pitchFamily="34" charset="0"/>
                <a:cs typeface="Arial" panose="020B0604020202020204" pitchFamily="34" charset="0"/>
              </a:rPr>
            </a:br>
            <a:r>
              <a:rPr lang="en-US" altLang="en-US" sz="1600" b="1" dirty="0" smtClean="0">
                <a:latin typeface="Arial" panose="020B0604020202020204" pitchFamily="34" charset="0"/>
                <a:cs typeface="Arial" panose="020B0604020202020204" pitchFamily="34" charset="0"/>
              </a:rPr>
              <a:t>Tuesday, September 12, 2017</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r>
              <a:rPr lang="en-CA" sz="1600" b="1" dirty="0">
                <a:latin typeface="Arial" panose="020B0604020202020204" pitchFamily="34" charset="0"/>
                <a:cs typeface="Arial" panose="020B0604020202020204" pitchFamily="34" charset="0"/>
              </a:rPr>
              <a:t>Delta Hotel - Fredericton</a:t>
            </a:r>
            <a:r>
              <a:rPr lang="en-US" altLang="en-US" sz="1600" b="1" dirty="0"/>
              <a:t/>
            </a:r>
            <a:br>
              <a:rPr lang="en-US" altLang="en-US" sz="1600" b="1" dirty="0"/>
            </a:br>
            <a:endParaRPr lang="en-US" altLang="en-US" sz="1600" b="1" dirty="0"/>
          </a:p>
        </p:txBody>
      </p:sp>
      <p:sp>
        <p:nvSpPr>
          <p:cNvPr id="5" name="Rectangle 4"/>
          <p:cNvSpPr>
            <a:spLocks noChangeArrowheads="1"/>
          </p:cNvSpPr>
          <p:nvPr/>
        </p:nvSpPr>
        <p:spPr bwMode="auto">
          <a:xfrm>
            <a:off x="1151620" y="2064145"/>
            <a:ext cx="6840760" cy="41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22338" indent="-922338">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pPr>
              <a:lnSpc>
                <a:spcPct val="90000"/>
              </a:lnSpc>
              <a:buFontTx/>
              <a:buNone/>
            </a:pPr>
            <a:r>
              <a:rPr lang="en-US" altLang="en-US" sz="1500" u="none" dirty="0"/>
              <a:t> </a:t>
            </a:r>
            <a:r>
              <a:rPr lang="en-US" altLang="en-US" sz="1500" u="none" dirty="0">
                <a:latin typeface="Arial" panose="020B0604020202020204" pitchFamily="34" charset="0"/>
                <a:cs typeface="Arial" panose="020B0604020202020204" pitchFamily="34" charset="0"/>
              </a:rPr>
              <a:t>9:00	Registration</a:t>
            </a:r>
          </a:p>
          <a:p>
            <a:pPr>
              <a:lnSpc>
                <a:spcPct val="90000"/>
              </a:lnSpc>
              <a:buFontTx/>
              <a:buNone/>
            </a:pPr>
            <a:r>
              <a:rPr lang="en-US" altLang="en-US" sz="1500" u="none" dirty="0">
                <a:latin typeface="Arial" panose="020B0604020202020204" pitchFamily="34" charset="0"/>
                <a:cs typeface="Arial" panose="020B0604020202020204" pitchFamily="34" charset="0"/>
              </a:rPr>
              <a:t> 9:15	Welcome and introductions</a:t>
            </a:r>
          </a:p>
          <a:p>
            <a:pPr>
              <a:lnSpc>
                <a:spcPct val="90000"/>
              </a:lnSpc>
              <a:buFontTx/>
              <a:buNone/>
            </a:pPr>
            <a:r>
              <a:rPr lang="en-US" altLang="en-US" sz="1500" u="none" dirty="0">
                <a:latin typeface="Arial" panose="020B0604020202020204" pitchFamily="34" charset="0"/>
                <a:cs typeface="Arial" panose="020B0604020202020204" pitchFamily="34" charset="0"/>
              </a:rPr>
              <a:t> 9:20	Approval of agenda</a:t>
            </a:r>
          </a:p>
          <a:p>
            <a:pPr>
              <a:lnSpc>
                <a:spcPct val="90000"/>
              </a:lnSpc>
              <a:buFontTx/>
              <a:buNone/>
            </a:pPr>
            <a:r>
              <a:rPr lang="en-US" altLang="en-US" sz="1500" u="none" dirty="0">
                <a:latin typeface="Arial" panose="020B0604020202020204" pitchFamily="34" charset="0"/>
                <a:cs typeface="Arial" panose="020B0604020202020204" pitchFamily="34" charset="0"/>
              </a:rPr>
              <a:t> 9:30	CNA review of Industry Guidelines </a:t>
            </a:r>
          </a:p>
          <a:p>
            <a:pPr>
              <a:lnSpc>
                <a:spcPct val="90000"/>
              </a:lnSpc>
              <a:buFontTx/>
              <a:buNone/>
            </a:pPr>
            <a:r>
              <a:rPr lang="en-US" altLang="en-US" sz="1500" u="none" dirty="0">
                <a:latin typeface="Arial" panose="020B0604020202020204" pitchFamily="34" charset="0"/>
                <a:cs typeface="Arial" panose="020B0604020202020204" pitchFamily="34" charset="0"/>
              </a:rPr>
              <a:t> 9:45	CNA role in the NPA Relief Planning Process</a:t>
            </a:r>
          </a:p>
          <a:p>
            <a:pPr>
              <a:lnSpc>
                <a:spcPct val="90000"/>
              </a:lnSpc>
              <a:buFontTx/>
              <a:buNone/>
            </a:pPr>
            <a:r>
              <a:rPr lang="en-US" altLang="en-US" sz="1500" u="none" dirty="0">
                <a:latin typeface="Arial" panose="020B0604020202020204" pitchFamily="34" charset="0"/>
                <a:cs typeface="Arial" panose="020B0604020202020204" pitchFamily="34" charset="0"/>
              </a:rPr>
              <a:t>10:00	CRTC staff comments on the NPA Relief </a:t>
            </a:r>
            <a:r>
              <a:rPr lang="en-US" altLang="en-US" sz="1500" u="none" dirty="0" smtClean="0">
                <a:latin typeface="Arial" panose="020B0604020202020204" pitchFamily="34" charset="0"/>
                <a:cs typeface="Arial" panose="020B0604020202020204" pitchFamily="34" charset="0"/>
              </a:rPr>
              <a:t>Planning </a:t>
            </a:r>
            <a:r>
              <a:rPr lang="en-CA" altLang="en-US" sz="1500" u="none" dirty="0" smtClean="0">
                <a:latin typeface="Arial" panose="020B0604020202020204" pitchFamily="34" charset="0"/>
                <a:cs typeface="Arial" panose="020B0604020202020204" pitchFamily="34" charset="0"/>
              </a:rPr>
              <a:t>/ </a:t>
            </a:r>
            <a:r>
              <a:rPr lang="en-GB" sz="1600" u="none" dirty="0" smtClean="0">
                <a:latin typeface="Arial" panose="020B0604020202020204" pitchFamily="34" charset="0"/>
                <a:cs typeface="Arial" panose="020B0604020202020204" pitchFamily="34" charset="0"/>
              </a:rPr>
              <a:t>Telecom </a:t>
            </a:r>
            <a:r>
              <a:rPr lang="en-GB" sz="1600" u="none" dirty="0">
                <a:latin typeface="Arial" panose="020B0604020202020204" pitchFamily="34" charset="0"/>
                <a:cs typeface="Arial" panose="020B0604020202020204" pitchFamily="34" charset="0"/>
              </a:rPr>
              <a:t>Notice of Consultation CRTC </a:t>
            </a:r>
            <a:r>
              <a:rPr lang="en-GB" sz="1600" u="none" dirty="0" smtClean="0">
                <a:latin typeface="Arial" panose="020B0604020202020204" pitchFamily="34" charset="0"/>
                <a:cs typeface="Arial" panose="020B0604020202020204" pitchFamily="34" charset="0"/>
              </a:rPr>
              <a:t>2016‑206</a:t>
            </a:r>
            <a:endParaRPr lang="en-US" altLang="en-US" sz="1500" u="none" dirty="0">
              <a:latin typeface="Arial" panose="020B0604020202020204" pitchFamily="34" charset="0"/>
              <a:cs typeface="Arial" panose="020B0604020202020204" pitchFamily="34" charset="0"/>
            </a:endParaRPr>
          </a:p>
          <a:p>
            <a:pPr>
              <a:lnSpc>
                <a:spcPct val="90000"/>
              </a:lnSpc>
              <a:buFontTx/>
              <a:buNone/>
            </a:pPr>
            <a:r>
              <a:rPr lang="en-US" altLang="en-US" sz="1500" u="none" dirty="0">
                <a:latin typeface="Arial" panose="020B0604020202020204" pitchFamily="34" charset="0"/>
                <a:cs typeface="Arial" panose="020B0604020202020204" pitchFamily="34" charset="0"/>
              </a:rPr>
              <a:t>10:15	Break		</a:t>
            </a:r>
          </a:p>
          <a:p>
            <a:pPr>
              <a:lnSpc>
                <a:spcPct val="90000"/>
              </a:lnSpc>
              <a:buFontTx/>
              <a:buNone/>
            </a:pPr>
            <a:r>
              <a:rPr lang="en-US" altLang="en-US" sz="1500" u="none" dirty="0">
                <a:latin typeface="Arial" panose="020B0604020202020204" pitchFamily="34" charset="0"/>
                <a:cs typeface="Arial" panose="020B0604020202020204" pitchFamily="34" charset="0"/>
              </a:rPr>
              <a:t>10:30	Review of the NPA </a:t>
            </a:r>
            <a:r>
              <a:rPr lang="en-US" altLang="en-US" sz="1500" u="none" dirty="0" smtClean="0">
                <a:latin typeface="Arial" panose="020B0604020202020204" pitchFamily="34" charset="0"/>
                <a:cs typeface="Arial" panose="020B0604020202020204" pitchFamily="34" charset="0"/>
              </a:rPr>
              <a:t>506 </a:t>
            </a:r>
            <a:r>
              <a:rPr lang="en-US" altLang="en-US" sz="1500" u="none" dirty="0">
                <a:latin typeface="Arial" panose="020B0604020202020204" pitchFamily="34" charset="0"/>
                <a:cs typeface="Arial" panose="020B0604020202020204" pitchFamily="34" charset="0"/>
              </a:rPr>
              <a:t>Initial Planning Document</a:t>
            </a:r>
          </a:p>
          <a:p>
            <a:pPr>
              <a:lnSpc>
                <a:spcPct val="90000"/>
              </a:lnSpc>
              <a:buFontTx/>
              <a:buNone/>
            </a:pPr>
            <a:r>
              <a:rPr lang="en-US" altLang="en-US" sz="1500" u="none" dirty="0">
                <a:latin typeface="Arial" panose="020B0604020202020204" pitchFamily="34" charset="0"/>
                <a:cs typeface="Arial" panose="020B0604020202020204" pitchFamily="34" charset="0"/>
              </a:rPr>
              <a:t>12:00	Lunch</a:t>
            </a:r>
          </a:p>
          <a:p>
            <a:pPr>
              <a:lnSpc>
                <a:spcPct val="90000"/>
              </a:lnSpc>
              <a:buFontTx/>
              <a:buNone/>
            </a:pPr>
            <a:r>
              <a:rPr lang="en-US" altLang="en-US" sz="1500" u="none" dirty="0">
                <a:latin typeface="Arial" panose="020B0604020202020204" pitchFamily="34" charset="0"/>
                <a:cs typeface="Arial" panose="020B0604020202020204" pitchFamily="34" charset="0"/>
              </a:rPr>
              <a:t>13:00	Continued review of the NPA </a:t>
            </a:r>
            <a:r>
              <a:rPr lang="en-US" altLang="en-US" sz="1500" u="none" dirty="0" smtClean="0">
                <a:latin typeface="Arial" panose="020B0604020202020204" pitchFamily="34" charset="0"/>
                <a:cs typeface="Arial" panose="020B0604020202020204" pitchFamily="34" charset="0"/>
              </a:rPr>
              <a:t>506 </a:t>
            </a:r>
            <a:r>
              <a:rPr lang="en-US" altLang="en-US" sz="1500" u="none" dirty="0">
                <a:latin typeface="Arial" panose="020B0604020202020204" pitchFamily="34" charset="0"/>
                <a:cs typeface="Arial" panose="020B0604020202020204" pitchFamily="34" charset="0"/>
              </a:rPr>
              <a:t>Initial Planning Document </a:t>
            </a:r>
          </a:p>
          <a:p>
            <a:pPr>
              <a:lnSpc>
                <a:spcPct val="90000"/>
              </a:lnSpc>
              <a:buFontTx/>
              <a:buNone/>
            </a:pPr>
            <a:r>
              <a:rPr lang="en-US" altLang="en-US" sz="1500" u="none" dirty="0">
                <a:latin typeface="Arial" panose="020B0604020202020204" pitchFamily="34" charset="0"/>
                <a:cs typeface="Arial" panose="020B0604020202020204" pitchFamily="34" charset="0"/>
              </a:rPr>
              <a:t>14:30	Break</a:t>
            </a:r>
          </a:p>
          <a:p>
            <a:pPr>
              <a:lnSpc>
                <a:spcPct val="90000"/>
              </a:lnSpc>
              <a:buFontTx/>
              <a:buNone/>
            </a:pPr>
            <a:r>
              <a:rPr lang="en-US" altLang="en-US" sz="1500" u="none" dirty="0">
                <a:latin typeface="Arial" panose="020B0604020202020204" pitchFamily="34" charset="0"/>
                <a:cs typeface="Arial" panose="020B0604020202020204" pitchFamily="34" charset="0"/>
              </a:rPr>
              <a:t>15:00	</a:t>
            </a:r>
            <a:r>
              <a:rPr lang="en-US" altLang="en-US" sz="1500" u="none" dirty="0" smtClean="0">
                <a:latin typeface="Arial" panose="020B0604020202020204" pitchFamily="34" charset="0"/>
                <a:cs typeface="Arial" panose="020B0604020202020204" pitchFamily="34" charset="0"/>
              </a:rPr>
              <a:t>Review of Relief Implementation Schedule</a:t>
            </a:r>
            <a:endParaRPr lang="en-US" altLang="en-US" sz="1500" u="none" dirty="0">
              <a:latin typeface="Arial" panose="020B0604020202020204" pitchFamily="34" charset="0"/>
              <a:cs typeface="Arial" panose="020B0604020202020204" pitchFamily="34" charset="0"/>
            </a:endParaRPr>
          </a:p>
          <a:p>
            <a:pPr>
              <a:lnSpc>
                <a:spcPct val="90000"/>
              </a:lnSpc>
              <a:buFontTx/>
              <a:buNone/>
            </a:pPr>
            <a:r>
              <a:rPr lang="en-US" altLang="en-US" sz="1500" u="none" dirty="0">
                <a:latin typeface="Arial" panose="020B0604020202020204" pitchFamily="34" charset="0"/>
                <a:cs typeface="Arial" panose="020B0604020202020204" pitchFamily="34" charset="0"/>
              </a:rPr>
              <a:t>16:30	Adjourn</a:t>
            </a:r>
          </a:p>
        </p:txBody>
      </p:sp>
    </p:spTree>
    <p:extLst>
      <p:ext uri="{BB962C8B-B14F-4D97-AF65-F5344CB8AC3E}">
        <p14:creationId xmlns:p14="http://schemas.microsoft.com/office/powerpoint/2010/main" val="1731448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245075" y="1340768"/>
            <a:ext cx="4653849" cy="4639980"/>
          </a:xfrm>
          <a:prstGeom prst="rect">
            <a:avLst/>
          </a:prstGeom>
        </p:spPr>
      </p:pic>
      <p:sp>
        <p:nvSpPr>
          <p:cNvPr id="3" name="Rectangle 2"/>
          <p:cNvSpPr/>
          <p:nvPr/>
        </p:nvSpPr>
        <p:spPr>
          <a:xfrm>
            <a:off x="1727684" y="404664"/>
            <a:ext cx="5688632" cy="707886"/>
          </a:xfrm>
          <a:prstGeom prst="rect">
            <a:avLst/>
          </a:prstGeom>
        </p:spPr>
        <p:txBody>
          <a:bodyPr wrap="square">
            <a:spAutoFit/>
          </a:bodyPr>
          <a:lstStyle/>
          <a:p>
            <a:pPr algn="ctr">
              <a:buNone/>
            </a:pPr>
            <a:r>
              <a:rPr lang="en-GB" sz="2000" u="none" dirty="0">
                <a:latin typeface="Arial" panose="020B0604020202020204" pitchFamily="34" charset="0"/>
                <a:ea typeface="Times New Roman" panose="02020603050405020304" pitchFamily="18" charset="0"/>
              </a:rPr>
              <a:t>Option 4: Concentrated Overlay on SAINT JOHN and WESTMORLD </a:t>
            </a:r>
            <a:r>
              <a:rPr lang="en-GB" sz="2000" u="none" dirty="0" smtClean="0">
                <a:latin typeface="Arial" panose="020B0604020202020204" pitchFamily="34" charset="0"/>
                <a:ea typeface="Times New Roman" panose="02020603050405020304" pitchFamily="18" charset="0"/>
              </a:rPr>
              <a:t>LIRs</a:t>
            </a:r>
            <a:endParaRPr lang="en-CA" sz="2000" u="none" dirty="0"/>
          </a:p>
        </p:txBody>
      </p:sp>
    </p:spTree>
    <p:extLst>
      <p:ext uri="{BB962C8B-B14F-4D97-AF65-F5344CB8AC3E}">
        <p14:creationId xmlns:p14="http://schemas.microsoft.com/office/powerpoint/2010/main" val="3162043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0808" y="548680"/>
            <a:ext cx="5742384" cy="707886"/>
          </a:xfrm>
          <a:prstGeom prst="rect">
            <a:avLst/>
          </a:prstGeom>
        </p:spPr>
        <p:txBody>
          <a:bodyPr wrap="square">
            <a:spAutoFit/>
          </a:bodyPr>
          <a:lstStyle/>
          <a:p>
            <a:pPr algn="ctr">
              <a:buNone/>
            </a:pPr>
            <a:r>
              <a:rPr lang="en-GB" sz="2000" u="none" dirty="0">
                <a:latin typeface="Arial" panose="020B0604020202020204" pitchFamily="34" charset="0"/>
                <a:ea typeface="Times New Roman" panose="02020603050405020304" pitchFamily="18" charset="0"/>
              </a:rPr>
              <a:t>Option 4: Concentrated Overlay on SAINT JOHN and </a:t>
            </a:r>
            <a:r>
              <a:rPr lang="en-GB" sz="2000" u="none" dirty="0" smtClean="0">
                <a:latin typeface="Arial" panose="020B0604020202020204" pitchFamily="34" charset="0"/>
                <a:ea typeface="Times New Roman" panose="02020603050405020304" pitchFamily="18" charset="0"/>
              </a:rPr>
              <a:t>WESTMORLD</a:t>
            </a:r>
            <a:r>
              <a:rPr lang="en-GB" sz="2000" u="none" dirty="0">
                <a:latin typeface="Arial" panose="020B0604020202020204" pitchFamily="34" charset="0"/>
                <a:ea typeface="Times New Roman" panose="02020603050405020304" pitchFamily="18" charset="0"/>
              </a:rPr>
              <a:t> LIRs</a:t>
            </a:r>
            <a:endParaRPr lang="en-CA" sz="2000" u="none" dirty="0"/>
          </a:p>
        </p:txBody>
      </p:sp>
      <p:sp>
        <p:nvSpPr>
          <p:cNvPr id="5" name="Rectangle 1"/>
          <p:cNvSpPr>
            <a:spLocks noChangeArrowheads="1"/>
          </p:cNvSpPr>
          <p:nvPr/>
        </p:nvSpPr>
        <p:spPr bwMode="auto">
          <a:xfrm>
            <a:off x="575556" y="1700808"/>
            <a:ext cx="7992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spcBef>
                <a:spcPct val="0"/>
              </a:spcBef>
              <a:buFont typeface="Arial" panose="020B0604020202020204" pitchFamily="34" charset="0"/>
              <a:buChar char="•"/>
            </a:pP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Relief Option would overlay a new NPA Code over the </a:t>
            </a:r>
            <a:r>
              <a:rPr kumimoji="0" lang="en-CA" altLang="en-US" sz="2000" b="0"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WESTMORLD LIRs </a:t>
            </a: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(27 Exchange Areas) and the remaining GLOUCESTER, MADAWASKA, </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NORTHUBRLD and </a:t>
            </a:r>
            <a:r>
              <a:rPr kumimoji="0" lang="en-CA" altLang="en-US" sz="2000" b="0"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YORK</a:t>
            </a: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LIRs (61 Exchange Areas) in the province of New Brunswick would continue to grow using CO Codes from NPA 506.</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This concentrated overlay would have to be implemented in 1Q 2019 to ensure a quantity of NXXs is available in NPA 506 for forecast growth in the remainder of the province.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this Relief Option, the number of separate Relief Planning areas in New Brunswick would increase from one to two.</a:t>
            </a:r>
            <a:endParaRPr kumimoji="0" lang="en-CA" altLang="en-US" sz="2000" b="0" i="0" u="none" strike="noStrike" cap="none" normalizeH="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this concentrated overlay, NPA 506 and the new NPA would be expected to exhaust in 2Q 2026 and 4Q 2111 respectively.</a:t>
            </a:r>
            <a:r>
              <a:rPr kumimoji="0" lang="en-CA" altLang="en-US" sz="2000" b="0" i="0" u="none" strike="noStrike" cap="none" normalizeH="0" dirty="0" smtClean="0">
                <a:ln>
                  <a:noFill/>
                </a:ln>
                <a:solidFill>
                  <a:schemeClr val="tx1"/>
                </a:solidFill>
                <a:effectLst/>
                <a:latin typeface="Arial" panose="020B0604020202020204" pitchFamily="34" charset="0"/>
              </a:rPr>
              <a:t> </a:t>
            </a:r>
          </a:p>
        </p:txBody>
      </p:sp>
      <p:sp>
        <p:nvSpPr>
          <p:cNvPr id="6" name="TextBox 5"/>
          <p:cNvSpPr txBox="1"/>
          <p:nvPr/>
        </p:nvSpPr>
        <p:spPr>
          <a:xfrm>
            <a:off x="467544" y="5589240"/>
            <a:ext cx="1872208"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the latest Relief Implementation is 1Q 2021.</a:t>
            </a:r>
            <a:endParaRPr lang="en-US" sz="1100" u="none" dirty="0"/>
          </a:p>
        </p:txBody>
      </p:sp>
      <p:sp>
        <p:nvSpPr>
          <p:cNvPr id="7" name="TextBox 6"/>
          <p:cNvSpPr txBox="1"/>
          <p:nvPr/>
        </p:nvSpPr>
        <p:spPr>
          <a:xfrm>
            <a:off x="2483768" y="5589240"/>
            <a:ext cx="2304256"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NPA 506 PED is 2Q 2027 and new NPA is 3Q 2116.</a:t>
            </a:r>
            <a:endParaRPr lang="en-US" sz="1100" u="none" dirty="0"/>
          </a:p>
        </p:txBody>
      </p:sp>
    </p:spTree>
    <p:extLst>
      <p:ext uri="{BB962C8B-B14F-4D97-AF65-F5344CB8AC3E}">
        <p14:creationId xmlns:p14="http://schemas.microsoft.com/office/powerpoint/2010/main" val="2038311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134294" y="1196752"/>
            <a:ext cx="4586487" cy="4685548"/>
          </a:xfrm>
          <a:prstGeom prst="rect">
            <a:avLst/>
          </a:prstGeom>
        </p:spPr>
      </p:pic>
      <p:sp>
        <p:nvSpPr>
          <p:cNvPr id="3" name="Rectangle 2"/>
          <p:cNvSpPr/>
          <p:nvPr/>
        </p:nvSpPr>
        <p:spPr>
          <a:xfrm>
            <a:off x="2483768" y="332656"/>
            <a:ext cx="4572000" cy="1015663"/>
          </a:xfrm>
          <a:prstGeom prst="rect">
            <a:avLst/>
          </a:prstGeom>
        </p:spPr>
        <p:txBody>
          <a:bodyPr>
            <a:spAutoFit/>
          </a:bodyPr>
          <a:lstStyle/>
          <a:p>
            <a:pPr algn="ctr">
              <a:buNone/>
            </a:pPr>
            <a:r>
              <a:rPr lang="en-GB" sz="2000" u="none" dirty="0">
                <a:latin typeface="Arial" panose="020B0604020202020204" pitchFamily="34" charset="0"/>
                <a:ea typeface="Times New Roman" panose="02020603050405020304" pitchFamily="18" charset="0"/>
              </a:rPr>
              <a:t>Option 5: </a:t>
            </a:r>
            <a:r>
              <a:rPr lang="en-CA" sz="2000" u="none" dirty="0">
                <a:latin typeface="Arial" panose="020B0604020202020204" pitchFamily="34" charset="0"/>
                <a:ea typeface="Times New Roman" panose="02020603050405020304" pitchFamily="18" charset="0"/>
              </a:rPr>
              <a:t>Concentrated Overlay on SAINT JOHN, WESTMORLD and YORK LIRs</a:t>
            </a:r>
            <a:endParaRPr lang="en-CA" sz="2000" u="none" dirty="0"/>
          </a:p>
        </p:txBody>
      </p:sp>
    </p:spTree>
    <p:extLst>
      <p:ext uri="{BB962C8B-B14F-4D97-AF65-F5344CB8AC3E}">
        <p14:creationId xmlns:p14="http://schemas.microsoft.com/office/powerpoint/2010/main" val="525076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330" y="692696"/>
            <a:ext cx="4103340" cy="1009650"/>
          </a:xfrm>
        </p:spPr>
        <p:txBody>
          <a:bodyPr/>
          <a:lstStyle/>
          <a:p>
            <a:r>
              <a:rPr lang="en-GB" sz="2000" dirty="0">
                <a:latin typeface="Arial" panose="020B0604020202020204" pitchFamily="34" charset="0"/>
                <a:ea typeface="Times New Roman" panose="02020603050405020304" pitchFamily="18" charset="0"/>
                <a:cs typeface="Arial" panose="020B0604020202020204" pitchFamily="34" charset="0"/>
              </a:rPr>
              <a:t>Option 5: </a:t>
            </a:r>
            <a:r>
              <a:rPr lang="en-CA" sz="2000" dirty="0">
                <a:latin typeface="Arial" panose="020B0604020202020204" pitchFamily="34" charset="0"/>
                <a:ea typeface="Times New Roman" panose="02020603050405020304" pitchFamily="18" charset="0"/>
                <a:cs typeface="Arial" panose="020B0604020202020204" pitchFamily="34" charset="0"/>
              </a:rPr>
              <a:t>Concentrated Overlay on SAINT JOHN, WESTMORLD and YORK LIRs</a:t>
            </a:r>
            <a:r>
              <a:rPr lang="en-CA" sz="2000" dirty="0">
                <a:latin typeface="Arial" panose="020B0604020202020204" pitchFamily="34" charset="0"/>
                <a:cs typeface="Arial" panose="020B0604020202020204" pitchFamily="34" charset="0"/>
              </a:rPr>
              <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755576" y="1530738"/>
            <a:ext cx="76328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spcBef>
                <a:spcPct val="0"/>
              </a:spcBef>
              <a:buFont typeface="Arial" panose="020B0604020202020204" pitchFamily="34" charset="0"/>
              <a:buChar char="•"/>
            </a:pPr>
            <a:r>
              <a:rPr lang="en-GB" altLang="en-US" sz="2000" u="none" dirty="0">
                <a:latin typeface="Arial" panose="020B0604020202020204" pitchFamily="34" charset="0"/>
                <a:ea typeface="Times New Roman" panose="02020603050405020304" pitchFamily="18" charset="0"/>
                <a:cs typeface="Arial" panose="020B0604020202020204" pitchFamily="34" charset="0"/>
              </a:rPr>
              <a:t>This Relief Option would overlay a new NPA Code over the </a:t>
            </a:r>
            <a:r>
              <a:rPr lang="en-CA" altLang="en-US" sz="2000" u="none" dirty="0">
                <a:latin typeface="Arial" panose="020B0604020202020204" pitchFamily="34" charset="0"/>
                <a:ea typeface="Times New Roman" panose="02020603050405020304" pitchFamily="18" charset="0"/>
                <a:cs typeface="Arial" panose="020B0604020202020204" pitchFamily="34" charset="0"/>
              </a:rPr>
              <a:t>SAINT JOHN</a:t>
            </a:r>
            <a:r>
              <a:rPr lang="en-GB" altLang="en-US" sz="2000" u="none" dirty="0">
                <a:latin typeface="Arial" panose="020B0604020202020204" pitchFamily="34" charset="0"/>
                <a:ea typeface="Times New Roman" panose="02020603050405020304" pitchFamily="18" charset="0"/>
                <a:cs typeface="Arial" panose="020B0604020202020204" pitchFamily="34" charset="0"/>
              </a:rPr>
              <a:t>, WESTMORLD and YORK LIRs (40 Exchange Areas) and the remaining GLOUCESTER, MADAWASKA and </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NORTHUBRLD LIRs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(48 Exchange Areas) in the province of New Brunswick would continue to grow using CO Codes from NPA 506</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This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concentrated overlay would have to be implemented in 1Q 2019 to ensure a quantity of NXXs is available in NPA 506 for forecast growth in the remainder of the province</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a:t>
            </a:r>
            <a:endParaRPr lang="en-CA" altLang="en-US" sz="2000" u="none"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000" u="none" dirty="0">
                <a:latin typeface="Arial" panose="020B0604020202020204" pitchFamily="34" charset="0"/>
                <a:ea typeface="Times New Roman" panose="02020603050405020304" pitchFamily="18" charset="0"/>
                <a:cs typeface="Arial" panose="020B0604020202020204" pitchFamily="34" charset="0"/>
              </a:rPr>
              <a:t>With this Relief Option, the number of separate Relief Planning areas in New Brunswick would increase from one to two</a:t>
            </a:r>
            <a:r>
              <a:rPr lang="en-GB" altLang="en-US" sz="2000" u="none" dirty="0" smtClean="0">
                <a:latin typeface="Arial" panose="020B0604020202020204" pitchFamily="34" charset="0"/>
                <a:ea typeface="Times New Roman" panose="02020603050405020304" pitchFamily="18" charset="0"/>
                <a:cs typeface="Arial" panose="020B0604020202020204" pitchFamily="34" charset="0"/>
              </a:rPr>
              <a:t>.</a:t>
            </a:r>
            <a:endParaRPr lang="en-CA" altLang="en-US" sz="2000" u="none"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000" u="none" dirty="0">
                <a:latin typeface="Arial" panose="020B0604020202020204" pitchFamily="34" charset="0"/>
                <a:ea typeface="Times New Roman" panose="02020603050405020304" pitchFamily="18" charset="0"/>
                <a:cs typeface="Arial" panose="020B0604020202020204" pitchFamily="34" charset="0"/>
              </a:rPr>
              <a:t>After this concentrated overlay, NPA 506 and the new NPA would be expected to exhaust in 1Q 2029 and 2Q 2085 respectively.</a:t>
            </a:r>
            <a:r>
              <a:rPr lang="en-CA" altLang="en-US" sz="2000" u="none" dirty="0">
                <a:latin typeface="Arial" panose="020B0604020202020204" pitchFamily="34" charset="0"/>
                <a:ea typeface="Times New Roman" panose="02020603050405020304" pitchFamily="18" charset="0"/>
                <a:cs typeface="Arial" panose="020B0604020202020204" pitchFamily="34" charset="0"/>
              </a:rPr>
              <a:t> </a:t>
            </a:r>
          </a:p>
        </p:txBody>
      </p:sp>
      <p:sp>
        <p:nvSpPr>
          <p:cNvPr id="5" name="TextBox 4"/>
          <p:cNvSpPr txBox="1"/>
          <p:nvPr/>
        </p:nvSpPr>
        <p:spPr>
          <a:xfrm>
            <a:off x="467544" y="5901962"/>
            <a:ext cx="1872208"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the latest Relief Implementation is 1Q 2021.</a:t>
            </a:r>
            <a:endParaRPr lang="en-US" sz="1100" u="none" dirty="0"/>
          </a:p>
        </p:txBody>
      </p:sp>
      <p:sp>
        <p:nvSpPr>
          <p:cNvPr id="6" name="TextBox 5"/>
          <p:cNvSpPr txBox="1"/>
          <p:nvPr/>
        </p:nvSpPr>
        <p:spPr>
          <a:xfrm>
            <a:off x="2483768" y="5901962"/>
            <a:ext cx="2304256"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NPA 506 PED is 4Q 2028 and new NPA is 2Q 2090.</a:t>
            </a:r>
            <a:endParaRPr lang="en-US" sz="1100" u="none" dirty="0"/>
          </a:p>
        </p:txBody>
      </p:sp>
    </p:spTree>
    <p:extLst>
      <p:ext uri="{BB962C8B-B14F-4D97-AF65-F5344CB8AC3E}">
        <p14:creationId xmlns:p14="http://schemas.microsoft.com/office/powerpoint/2010/main" val="3147938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105566" y="1268760"/>
            <a:ext cx="4643943" cy="4723191"/>
          </a:xfrm>
          <a:prstGeom prst="rect">
            <a:avLst/>
          </a:prstGeom>
        </p:spPr>
      </p:pic>
      <p:sp>
        <p:nvSpPr>
          <p:cNvPr id="3" name="Rectangle 2"/>
          <p:cNvSpPr/>
          <p:nvPr/>
        </p:nvSpPr>
        <p:spPr>
          <a:xfrm>
            <a:off x="2141537" y="404664"/>
            <a:ext cx="4572000" cy="1015663"/>
          </a:xfrm>
          <a:prstGeom prst="rect">
            <a:avLst/>
          </a:prstGeom>
        </p:spPr>
        <p:txBody>
          <a:bodyPr>
            <a:spAutoFit/>
          </a:bodyPr>
          <a:lstStyle/>
          <a:p>
            <a:pPr>
              <a:buNone/>
            </a:pPr>
            <a:r>
              <a:rPr lang="en-GB" sz="2000" u="none" dirty="0">
                <a:latin typeface="Arial" panose="020B0604020202020204" pitchFamily="34" charset="0"/>
                <a:ea typeface="Times New Roman" panose="02020603050405020304" pitchFamily="18" charset="0"/>
              </a:rPr>
              <a:t>Option 6: </a:t>
            </a:r>
            <a:r>
              <a:rPr lang="en-CA" sz="2000" u="none" dirty="0">
                <a:latin typeface="Arial" panose="020B0604020202020204" pitchFamily="34" charset="0"/>
                <a:ea typeface="Times New Roman" panose="02020603050405020304" pitchFamily="18" charset="0"/>
              </a:rPr>
              <a:t>Concentrated Overlay on NORTHUBRLD, SAINT JOHN, WESTMORLD and YORK LIRs</a:t>
            </a:r>
            <a:endParaRPr lang="en-CA" sz="2000" u="none" dirty="0"/>
          </a:p>
        </p:txBody>
      </p:sp>
    </p:spTree>
    <p:extLst>
      <p:ext uri="{BB962C8B-B14F-4D97-AF65-F5344CB8AC3E}">
        <p14:creationId xmlns:p14="http://schemas.microsoft.com/office/powerpoint/2010/main" val="4116986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48680"/>
            <a:ext cx="4572000" cy="1015663"/>
          </a:xfrm>
          <a:prstGeom prst="rect">
            <a:avLst/>
          </a:prstGeom>
        </p:spPr>
        <p:txBody>
          <a:bodyPr>
            <a:spAutoFit/>
          </a:bodyPr>
          <a:lstStyle/>
          <a:p>
            <a:pPr algn="ctr">
              <a:buNone/>
            </a:pPr>
            <a:r>
              <a:rPr lang="en-GB" sz="2000" u="none" dirty="0">
                <a:latin typeface="Arial" panose="020B0604020202020204" pitchFamily="34" charset="0"/>
                <a:ea typeface="Times New Roman" panose="02020603050405020304" pitchFamily="18" charset="0"/>
              </a:rPr>
              <a:t>Option 6: </a:t>
            </a:r>
            <a:r>
              <a:rPr lang="en-CA" sz="2000" u="none" dirty="0">
                <a:latin typeface="Arial" panose="020B0604020202020204" pitchFamily="34" charset="0"/>
                <a:ea typeface="Times New Roman" panose="02020603050405020304" pitchFamily="18" charset="0"/>
              </a:rPr>
              <a:t>Concentrated Overlay on NORTHUBRLD, SAINT JOHN, WESTMORLD and YORK LIRs</a:t>
            </a:r>
            <a:endParaRPr lang="en-CA" sz="2000" u="none" dirty="0"/>
          </a:p>
        </p:txBody>
      </p:sp>
      <p:sp>
        <p:nvSpPr>
          <p:cNvPr id="3" name="Rectangle 1"/>
          <p:cNvSpPr>
            <a:spLocks noChangeArrowheads="1"/>
          </p:cNvSpPr>
          <p:nvPr/>
        </p:nvSpPr>
        <p:spPr bwMode="auto">
          <a:xfrm>
            <a:off x="467544" y="1988840"/>
            <a:ext cx="820891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spcBef>
                <a:spcPct val="0"/>
              </a:spcBef>
              <a:buFont typeface="Arial" panose="020B0604020202020204" pitchFamily="34" charset="0"/>
              <a:buChar char="•"/>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Relief Option would overlay a new NPA Code over the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NORTHUBRLD, </a:t>
            </a:r>
            <a:r>
              <a:rPr kumimoji="0" lang="en-CA"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altLang="en-US" sz="2000" u="none" dirty="0">
                <a:latin typeface="Arial" panose="020B0604020202020204" pitchFamily="34" charset="0"/>
                <a:ea typeface="Times New Roman" panose="02020603050405020304" pitchFamily="18" charset="0"/>
                <a:cs typeface="Arial" panose="020B0604020202020204" pitchFamily="34" charset="0"/>
              </a:rPr>
              <a:t>WESTMORLD and </a:t>
            </a: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YORK LIRs (59 Exchange Areas) and the remaining GLOUCESTER and MADAWASKA LIRs (29 Exchange Areas) in the province of New Brunswick would continue to grow using CO Codes from NPA 506.</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concentrated overlay would have to be implemented in 1Q 2019 to ensure a quantity of NXXs is available in NPA 506 for forecast growth in the remainder of the province.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this Relief Option, the number of separate Relief Planning areas in New Brunswick would increase from one to two.</a:t>
            </a:r>
            <a:endParaRPr kumimoji="0" lang="en-CA"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this concentrated overlay, NPA 506 and the new NPA would be expected to exhaust in 1Q 2036 and 1Q 2064 respectively.</a:t>
            </a:r>
            <a:endPar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a:off x="467544" y="5760335"/>
            <a:ext cx="1872208"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the latest Relief Implementation is 1Q 2021.</a:t>
            </a:r>
            <a:endParaRPr lang="en-US" sz="1100" u="none" dirty="0"/>
          </a:p>
        </p:txBody>
      </p:sp>
      <p:sp>
        <p:nvSpPr>
          <p:cNvPr id="5" name="TextBox 4"/>
          <p:cNvSpPr txBox="1"/>
          <p:nvPr/>
        </p:nvSpPr>
        <p:spPr>
          <a:xfrm>
            <a:off x="2483768" y="5760335"/>
            <a:ext cx="2304256" cy="600164"/>
          </a:xfrm>
          <a:prstGeom prst="rect">
            <a:avLst/>
          </a:prstGeom>
          <a:solidFill>
            <a:srgbClr val="FFFF00"/>
          </a:solidFill>
          <a:ln>
            <a:solidFill>
              <a:schemeClr val="accent1"/>
            </a:solidFill>
          </a:ln>
        </p:spPr>
        <p:txBody>
          <a:bodyPr wrap="square" rtlCol="0">
            <a:spAutoFit/>
          </a:bodyPr>
          <a:lstStyle/>
          <a:p>
            <a:pPr>
              <a:buNone/>
            </a:pPr>
            <a:r>
              <a:rPr lang="en-US" sz="1100" u="none" dirty="0" smtClean="0"/>
              <a:t>Based on July 2017 R-NRUF results, NPA 506 PED is 2Q 2033 and new NPA is 4Q 2068.</a:t>
            </a:r>
            <a:endParaRPr lang="en-US" sz="1100" u="none" dirty="0"/>
          </a:p>
        </p:txBody>
      </p:sp>
    </p:spTree>
    <p:extLst>
      <p:ext uri="{BB962C8B-B14F-4D97-AF65-F5344CB8AC3E}">
        <p14:creationId xmlns:p14="http://schemas.microsoft.com/office/powerpoint/2010/main" val="2012837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7764" y="692696"/>
            <a:ext cx="4248472" cy="461665"/>
          </a:xfrm>
          <a:prstGeom prst="rect">
            <a:avLst/>
          </a:prstGeom>
          <a:noFill/>
        </p:spPr>
        <p:txBody>
          <a:bodyPr wrap="square" rtlCol="0">
            <a:spAutoFit/>
          </a:bodyPr>
          <a:lstStyle/>
          <a:p>
            <a:pPr>
              <a:buNone/>
            </a:pPr>
            <a:r>
              <a:rPr lang="en-CA" u="none" dirty="0" smtClean="0">
                <a:latin typeface="Arial" panose="020B0604020202020204" pitchFamily="34" charset="0"/>
                <a:cs typeface="Arial" panose="020B0604020202020204" pitchFamily="34" charset="0"/>
              </a:rPr>
              <a:t>Summary of Relief Options</a:t>
            </a:r>
            <a:endParaRPr lang="en-CA" u="none"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11080663"/>
              </p:ext>
            </p:extLst>
          </p:nvPr>
        </p:nvGraphicFramePr>
        <p:xfrm>
          <a:off x="1731194" y="1484784"/>
          <a:ext cx="5392688" cy="4166483"/>
        </p:xfrm>
        <a:graphic>
          <a:graphicData uri="http://schemas.openxmlformats.org/drawingml/2006/table">
            <a:tbl>
              <a:tblPr/>
              <a:tblGrid>
                <a:gridCol w="340770"/>
                <a:gridCol w="1817441"/>
                <a:gridCol w="1134197"/>
                <a:gridCol w="1050140"/>
                <a:gridCol w="1050140"/>
              </a:tblGrid>
              <a:tr h="178904">
                <a:tc gridSpan="2">
                  <a:txBody>
                    <a:bodyPr/>
                    <a:lstStyle/>
                    <a:p>
                      <a:pPr marL="0" marR="0" algn="ctr">
                        <a:spcBef>
                          <a:spcPts val="0"/>
                        </a:spcBef>
                        <a:spcAft>
                          <a:spcPts val="0"/>
                        </a:spcAft>
                        <a:tabLst>
                          <a:tab pos="2743200" algn="ctr"/>
                          <a:tab pos="5486400" algn="r"/>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b="1" dirty="0">
                          <a:effectLst/>
                          <a:latin typeface="Arial" panose="020B0604020202020204" pitchFamily="34" charset="0"/>
                          <a:ea typeface="Times New Roman" panose="02020603050405020304" pitchFamily="18" charset="0"/>
                          <a:cs typeface="Arial" panose="020B0604020202020204" pitchFamily="34" charset="0"/>
                        </a:rPr>
                        <a:t>Relief Option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b="1">
                          <a:effectLst/>
                          <a:latin typeface="Arial" panose="020B0604020202020204" pitchFamily="34" charset="0"/>
                          <a:ea typeface="Times New Roman" panose="02020603050405020304" pitchFamily="18" charset="0"/>
                          <a:cs typeface="Arial" panose="020B0604020202020204" pitchFamily="34" charset="0"/>
                        </a:rPr>
                        <a:t>New NPA Implementation Date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b="1">
                          <a:effectLst/>
                          <a:latin typeface="Arial" panose="020B0604020202020204" pitchFamily="34" charset="0"/>
                          <a:ea typeface="Times New Roman" panose="02020603050405020304" pitchFamily="18" charset="0"/>
                          <a:cs typeface="Arial" panose="020B0604020202020204" pitchFamily="34" charset="0"/>
                        </a:rPr>
                        <a:t>Projected Exhaust Dates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306693">
                <a:tc>
                  <a:txBody>
                    <a:bodyPr/>
                    <a:lstStyle/>
                    <a:p>
                      <a:pPr marL="0" marR="0" algn="ctr">
                        <a:spcBef>
                          <a:spcPts val="0"/>
                        </a:spcBef>
                        <a:spcAft>
                          <a:spcPts val="0"/>
                        </a:spcAft>
                        <a:tabLst>
                          <a:tab pos="2743200" algn="ctr"/>
                          <a:tab pos="5486400" algn="r"/>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b="1" dirty="0">
                          <a:effectLst/>
                          <a:latin typeface="Arial" panose="020B0604020202020204" pitchFamily="34" charset="0"/>
                          <a:ea typeface="Times New Roman" panose="02020603050405020304" pitchFamily="18" charset="0"/>
                          <a:cs typeface="Arial" panose="020B0604020202020204" pitchFamily="34" charset="0"/>
                        </a:rPr>
                        <a:t>Description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b="1" cap="all">
                          <a:effectLst/>
                          <a:latin typeface="Arial" panose="020B0604020202020204" pitchFamily="34" charset="0"/>
                          <a:ea typeface="Times New Roman" panose="02020603050405020304" pitchFamily="18" charset="0"/>
                          <a:cs typeface="Arial" panose="020B0604020202020204" pitchFamily="34" charset="0"/>
                        </a:rPr>
                        <a:t>NPA 506</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b="1">
                          <a:effectLst/>
                          <a:latin typeface="Arial" panose="020B0604020202020204" pitchFamily="34" charset="0"/>
                          <a:ea typeface="Times New Roman" panose="02020603050405020304" pitchFamily="18" charset="0"/>
                          <a:cs typeface="Arial" panose="020B0604020202020204" pitchFamily="34" charset="0"/>
                        </a:rPr>
                        <a:t>New NPA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80486">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Distributed Overlay of new NPA Code on NPA 506</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4Q 2020</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4Q </a:t>
                      </a:r>
                      <a:r>
                        <a:rPr lang="en-GB" sz="1000" dirty="0">
                          <a:effectLst/>
                          <a:latin typeface="Arial" panose="020B0604020202020204" pitchFamily="34" charset="0"/>
                          <a:ea typeface="Times New Roman" panose="02020603050405020304" pitchFamily="18" charset="0"/>
                          <a:cs typeface="Arial" panose="020B0604020202020204" pitchFamily="34" charset="0"/>
                        </a:rPr>
                        <a:t>2023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4Q 2021</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4Q 2024</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2Q 2053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4Q 2055</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49694">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Concentrated Overlay on MADAWASKA, NORTHUBRLD,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lang="en-GB" sz="1000">
                          <a:effectLst/>
                          <a:latin typeface="Arial" panose="020B0604020202020204" pitchFamily="34" charset="0"/>
                          <a:ea typeface="Times New Roman" panose="02020603050405020304" pitchFamily="18" charset="0"/>
                          <a:cs typeface="Times New Roman" panose="02020603050405020304" pitchFamily="18" charset="0"/>
                        </a:rPr>
                        <a:t>, WESTMORLD</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and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YORK</a:t>
                      </a:r>
                      <a:r>
                        <a:rPr lang="en-CA"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LIRs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2019</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1Q 2021</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2055</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1Q </a:t>
                      </a:r>
                      <a:r>
                        <a:rPr lang="en-GB" sz="1000" dirty="0">
                          <a:effectLst/>
                          <a:latin typeface="Arial" panose="020B0604020202020204" pitchFamily="34" charset="0"/>
                          <a:ea typeface="Times New Roman" panose="02020603050405020304" pitchFamily="18" charset="0"/>
                          <a:cs typeface="Arial" panose="020B0604020202020204" pitchFamily="34" charset="0"/>
                        </a:rPr>
                        <a:t>2045</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4Q 2054</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2Q </a:t>
                      </a:r>
                      <a:r>
                        <a:rPr lang="en-GB" sz="1000" dirty="0">
                          <a:effectLst/>
                          <a:latin typeface="Arial" panose="020B0604020202020204" pitchFamily="34" charset="0"/>
                          <a:ea typeface="Times New Roman" panose="02020603050405020304" pitchFamily="18" charset="0"/>
                          <a:cs typeface="Arial" panose="020B0604020202020204" pitchFamily="34" charset="0"/>
                        </a:rPr>
                        <a:t>2059</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99633">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Concentrated Overlay on </a:t>
                      </a:r>
                      <a:r>
                        <a:rPr lang="en-GB" sz="1000">
                          <a:effectLst/>
                          <a:latin typeface="Arial" panose="020B0604020202020204" pitchFamily="34" charset="0"/>
                          <a:ea typeface="Times New Roman" panose="02020603050405020304" pitchFamily="18" charset="0"/>
                          <a:cs typeface="Arial" panose="020B0604020202020204" pitchFamily="34" charset="0"/>
                        </a:rPr>
                        <a:t>GLOUCESTER</a:t>
                      </a:r>
                      <a:r>
                        <a:rPr lang="en-GB" sz="1000">
                          <a:effectLst/>
                          <a:latin typeface="Arial" panose="020B0604020202020204" pitchFamily="34" charset="0"/>
                          <a:ea typeface="Times New Roman" panose="02020603050405020304" pitchFamily="18" charset="0"/>
                          <a:cs typeface="Times New Roman" panose="02020603050405020304" pitchFamily="18" charset="0"/>
                        </a:rPr>
                        <a:t>, MADAWASKA, NORTHUBRLD, WESTMORLD</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and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YORK</a:t>
                      </a:r>
                      <a:r>
                        <a:rPr lang="en-CA"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LIRs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2019</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1Q 2021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2047</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2Q </a:t>
                      </a:r>
                      <a:r>
                        <a:rPr lang="en-GB" sz="1000" dirty="0">
                          <a:effectLst/>
                          <a:latin typeface="Arial" panose="020B0604020202020204" pitchFamily="34" charset="0"/>
                          <a:ea typeface="Times New Roman" panose="02020603050405020304" pitchFamily="18" charset="0"/>
                          <a:cs typeface="Arial" panose="020B0604020202020204" pitchFamily="34" charset="0"/>
                        </a:rPr>
                        <a:t>2039</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3Q 2056</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3Q </a:t>
                      </a:r>
                      <a:r>
                        <a:rPr lang="en-GB" sz="1000" dirty="0">
                          <a:effectLst/>
                          <a:latin typeface="Arial" panose="020B0604020202020204" pitchFamily="34" charset="0"/>
                          <a:ea typeface="Times New Roman" panose="02020603050405020304" pitchFamily="18" charset="0"/>
                          <a:cs typeface="Arial" panose="020B0604020202020204" pitchFamily="34" charset="0"/>
                        </a:rPr>
                        <a:t>2061</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49817">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4</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Concentrated Overlay on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lang="en-CA"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and WESTMORLD</a:t>
                      </a:r>
                      <a:r>
                        <a:rPr lang="en-GB"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LIRs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2019</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1Q 2021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2Q 2026</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2Q </a:t>
                      </a:r>
                      <a:r>
                        <a:rPr lang="en-GB" sz="1000" dirty="0">
                          <a:effectLst/>
                          <a:latin typeface="Arial" panose="020B0604020202020204" pitchFamily="34" charset="0"/>
                          <a:ea typeface="Times New Roman" panose="02020603050405020304" pitchFamily="18" charset="0"/>
                          <a:cs typeface="Arial" panose="020B0604020202020204" pitchFamily="34" charset="0"/>
                        </a:rPr>
                        <a:t>2027</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4Q 2111</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3Q </a:t>
                      </a:r>
                      <a:r>
                        <a:rPr lang="en-GB" sz="1000" dirty="0">
                          <a:effectLst/>
                          <a:latin typeface="Arial" panose="020B0604020202020204" pitchFamily="34" charset="0"/>
                          <a:ea typeface="Times New Roman" panose="02020603050405020304" pitchFamily="18" charset="0"/>
                          <a:cs typeface="Arial" panose="020B0604020202020204" pitchFamily="34" charset="0"/>
                        </a:rPr>
                        <a:t>2116</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49817">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5</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Concentrated Overlay on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lang="en-GB" sz="1000">
                          <a:effectLst/>
                          <a:latin typeface="Arial" panose="020B0604020202020204" pitchFamily="34" charset="0"/>
                          <a:ea typeface="Times New Roman" panose="02020603050405020304" pitchFamily="18" charset="0"/>
                          <a:cs typeface="Times New Roman" panose="02020603050405020304" pitchFamily="18" charset="0"/>
                        </a:rPr>
                        <a:t>, WESTMORLD</a:t>
                      </a: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YORK</a:t>
                      </a:r>
                      <a:r>
                        <a:rPr lang="en-CA" sz="1000">
                          <a:effectLst/>
                          <a:latin typeface="Arial" panose="020B0604020202020204" pitchFamily="34" charset="0"/>
                          <a:ea typeface="Times New Roman" panose="02020603050405020304" pitchFamily="18" charset="0"/>
                          <a:cs typeface="Arial" panose="020B0604020202020204" pitchFamily="34"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LIRs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2019</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1Q 2021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2029</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4Q 2028</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2Q 2085</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2Q </a:t>
                      </a:r>
                      <a:r>
                        <a:rPr lang="en-GB" sz="1000" dirty="0">
                          <a:effectLst/>
                          <a:latin typeface="Arial" panose="020B0604020202020204" pitchFamily="34" charset="0"/>
                          <a:ea typeface="Times New Roman" panose="02020603050405020304" pitchFamily="18" charset="0"/>
                          <a:cs typeface="Arial" panose="020B0604020202020204" pitchFamily="34" charset="0"/>
                        </a:rPr>
                        <a:t>2090</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99756">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6</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Concentrated Overlay on NORTHUBRLD,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SAINT JOHN</a:t>
                      </a:r>
                      <a:r>
                        <a:rPr lang="en-GB" sz="1000">
                          <a:effectLst/>
                          <a:latin typeface="Arial" panose="020B0604020202020204" pitchFamily="34" charset="0"/>
                          <a:ea typeface="Times New Roman" panose="02020603050405020304" pitchFamily="18" charset="0"/>
                          <a:cs typeface="Times New Roman" panose="02020603050405020304" pitchFamily="18" charset="0"/>
                        </a:rPr>
                        <a:t>, WESTMORLD and </a:t>
                      </a:r>
                      <a:r>
                        <a:rPr lang="en-C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YORK</a:t>
                      </a:r>
                      <a:r>
                        <a:rPr lang="en-CA" sz="1000">
                          <a:effectLst/>
                          <a:latin typeface="Arial" panose="020B0604020202020204" pitchFamily="34" charset="0"/>
                          <a:ea typeface="Times New Roman" panose="02020603050405020304" pitchFamily="18" charset="0"/>
                          <a:cs typeface="Times New Roman" panose="02020603050405020304" pitchFamily="18" charset="0"/>
                        </a:rPr>
                        <a:t> </a:t>
                      </a:r>
                      <a:r>
                        <a:rPr lang="en-GB" sz="1000">
                          <a:effectLst/>
                          <a:latin typeface="Arial" panose="020B0604020202020204" pitchFamily="34" charset="0"/>
                          <a:ea typeface="Times New Roman" panose="02020603050405020304" pitchFamily="18" charset="0"/>
                          <a:cs typeface="Times New Roman" panose="02020603050405020304" pitchFamily="18" charset="0"/>
                        </a:rPr>
                        <a:t>LIRs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2019</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1Q 2021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2036</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2Q </a:t>
                      </a:r>
                      <a:r>
                        <a:rPr lang="en-GB" sz="1000" dirty="0">
                          <a:effectLst/>
                          <a:latin typeface="Arial" panose="020B0604020202020204" pitchFamily="34" charset="0"/>
                          <a:ea typeface="Times New Roman" panose="02020603050405020304" pitchFamily="18" charset="0"/>
                          <a:cs typeface="Arial" panose="020B0604020202020204" pitchFamily="34" charset="0"/>
                        </a:rPr>
                        <a:t>2033</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strike="sng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1Q 2064</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4Q 2068</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9" marR="6133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7308304" y="2959640"/>
            <a:ext cx="1080120" cy="938719"/>
          </a:xfrm>
          <a:prstGeom prst="rect">
            <a:avLst/>
          </a:prstGeom>
          <a:solidFill>
            <a:srgbClr val="FFFF00"/>
          </a:solidFill>
          <a:ln>
            <a:solidFill>
              <a:schemeClr val="accent1"/>
            </a:solidFill>
          </a:ln>
        </p:spPr>
        <p:txBody>
          <a:bodyPr wrap="square" rtlCol="0">
            <a:spAutoFit/>
          </a:bodyPr>
          <a:lstStyle/>
          <a:p>
            <a:pPr>
              <a:buNone/>
            </a:pPr>
            <a:r>
              <a:rPr lang="en-US" sz="1100" u="none" dirty="0" smtClean="0"/>
              <a:t>Dates have been updated using July 2017 R-NRUF results</a:t>
            </a:r>
            <a:endParaRPr lang="en-US" sz="1100" u="none" dirty="0"/>
          </a:p>
        </p:txBody>
      </p:sp>
      <p:sp>
        <p:nvSpPr>
          <p:cNvPr id="5" name="TextBox 4"/>
          <p:cNvSpPr txBox="1"/>
          <p:nvPr/>
        </p:nvSpPr>
        <p:spPr>
          <a:xfrm>
            <a:off x="7164288" y="1484784"/>
            <a:ext cx="1512168" cy="1107996"/>
          </a:xfrm>
          <a:prstGeom prst="rect">
            <a:avLst/>
          </a:prstGeom>
          <a:solidFill>
            <a:srgbClr val="FFFF00"/>
          </a:solidFill>
          <a:ln>
            <a:solidFill>
              <a:schemeClr val="accent1"/>
            </a:solidFill>
          </a:ln>
        </p:spPr>
        <p:txBody>
          <a:bodyPr wrap="square" rtlCol="0">
            <a:spAutoFit/>
          </a:bodyPr>
          <a:lstStyle/>
          <a:p>
            <a:pPr>
              <a:buNone/>
            </a:pPr>
            <a:r>
              <a:rPr lang="en-US" sz="1100" u="none" dirty="0" smtClean="0"/>
              <a:t>Due to the PED moving out, the ideal </a:t>
            </a:r>
            <a:r>
              <a:rPr lang="en-US" sz="1100" u="none" dirty="0"/>
              <a:t>implementation date for </a:t>
            </a:r>
            <a:r>
              <a:rPr lang="en-US" sz="1100" u="none" dirty="0" smtClean="0"/>
              <a:t>Option #1 would be 2Q 2023 (18 months) but is up to the RPC.</a:t>
            </a:r>
            <a:endParaRPr lang="en-US" sz="1100" u="none" dirty="0"/>
          </a:p>
        </p:txBody>
      </p:sp>
    </p:spTree>
    <p:extLst>
      <p:ext uri="{BB962C8B-B14F-4D97-AF65-F5344CB8AC3E}">
        <p14:creationId xmlns:p14="http://schemas.microsoft.com/office/powerpoint/2010/main" val="1849490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6026" y="836712"/>
            <a:ext cx="1443024" cy="523220"/>
          </a:xfrm>
          <a:prstGeom prst="rect">
            <a:avLst/>
          </a:prstGeom>
        </p:spPr>
        <p:txBody>
          <a:bodyPr wrap="none">
            <a:spAutoFit/>
          </a:bodyPr>
          <a:lstStyle/>
          <a:p>
            <a:pPr>
              <a:buNone/>
            </a:pPr>
            <a:r>
              <a:rPr lang="en-US" altLang="en-US" sz="2800" u="none" dirty="0">
                <a:latin typeface="Arial" panose="020B0604020202020204" pitchFamily="34" charset="0"/>
              </a:rPr>
              <a:t>Impacts</a:t>
            </a:r>
            <a:endParaRPr lang="en-CA" sz="2800" u="none" dirty="0"/>
          </a:p>
        </p:txBody>
      </p:sp>
      <p:sp>
        <p:nvSpPr>
          <p:cNvPr id="3" name="Rectangle 2"/>
          <p:cNvSpPr/>
          <p:nvPr/>
        </p:nvSpPr>
        <p:spPr>
          <a:xfrm>
            <a:off x="899592" y="1226369"/>
            <a:ext cx="7488832" cy="4924425"/>
          </a:xfrm>
          <a:prstGeom prst="rect">
            <a:avLst/>
          </a:prstGeom>
        </p:spPr>
        <p:txBody>
          <a:bodyPr wrap="square">
            <a:spAutoFit/>
          </a:bodyPr>
          <a:lstStyle/>
          <a:p>
            <a:pPr marL="285750" indent="-285750">
              <a:lnSpc>
                <a:spcPct val="80000"/>
              </a:lnSpc>
              <a:buFont typeface="Arial" panose="020B0604020202020204" pitchFamily="34" charset="0"/>
              <a:buChar char="•"/>
              <a:defRPr/>
            </a:pPr>
            <a:r>
              <a:rPr lang="en-US" sz="1600" u="none" kern="0" dirty="0">
                <a:latin typeface="Arial" charset="0"/>
              </a:rPr>
              <a:t>Customers</a:t>
            </a:r>
          </a:p>
          <a:p>
            <a:pPr marL="742950" lvl="1" indent="-285750">
              <a:lnSpc>
                <a:spcPct val="80000"/>
              </a:lnSpc>
              <a:buFont typeface="Arial" panose="020B0604020202020204" pitchFamily="34" charset="0"/>
              <a:buChar char="•"/>
              <a:defRPr/>
            </a:pPr>
            <a:r>
              <a:rPr lang="en-US" sz="1600" u="none" kern="0" dirty="0">
                <a:latin typeface="Arial" charset="0"/>
              </a:rPr>
              <a:t>in preparation for the assignment of CO Codes and telephone numbers in the new</a:t>
            </a:r>
            <a:r>
              <a:rPr lang="en-CA" sz="1600" u="none" kern="0" dirty="0">
                <a:latin typeface="Arial" charset="0"/>
              </a:rPr>
              <a:t>/extended NPA, customers must accommodate the additional NPA in their lists, tables, systems and equipment</a:t>
            </a:r>
          </a:p>
          <a:p>
            <a:pPr marL="742950" lvl="1" indent="-285750">
              <a:lnSpc>
                <a:spcPct val="80000"/>
              </a:lnSpc>
              <a:buFont typeface="Arial" panose="020B0604020202020204" pitchFamily="34" charset="0"/>
              <a:buChar char="•"/>
              <a:defRPr/>
            </a:pPr>
            <a:endParaRPr lang="en-US" sz="1600" u="none" kern="0" dirty="0">
              <a:latin typeface="Arial" charset="0"/>
            </a:endParaRPr>
          </a:p>
          <a:p>
            <a:pPr marL="285750" indent="-285750">
              <a:lnSpc>
                <a:spcPct val="80000"/>
              </a:lnSpc>
              <a:buFont typeface="Arial" panose="020B0604020202020204" pitchFamily="34" charset="0"/>
              <a:buChar char="•"/>
              <a:defRPr/>
            </a:pPr>
            <a:r>
              <a:rPr lang="en-US" sz="1600" u="none" kern="0" dirty="0">
                <a:latin typeface="Arial" charset="0"/>
              </a:rPr>
              <a:t>Customers’ Equipment</a:t>
            </a:r>
          </a:p>
          <a:p>
            <a:pPr marL="742950" lvl="1" indent="-285750">
              <a:lnSpc>
                <a:spcPct val="80000"/>
              </a:lnSpc>
              <a:buFont typeface="Arial" panose="020B0604020202020204" pitchFamily="34" charset="0"/>
              <a:buChar char="•"/>
              <a:defRPr/>
            </a:pPr>
            <a:r>
              <a:rPr lang="en-US" sz="1600" u="none" kern="0" dirty="0">
                <a:latin typeface="Arial" charset="0"/>
              </a:rPr>
              <a:t>Automatic Dialer	</a:t>
            </a:r>
          </a:p>
          <a:p>
            <a:pPr marL="742950" lvl="1" indent="-285750">
              <a:lnSpc>
                <a:spcPct val="80000"/>
              </a:lnSpc>
              <a:buFont typeface="Arial" panose="020B0604020202020204" pitchFamily="34" charset="0"/>
              <a:buChar char="•"/>
              <a:defRPr/>
            </a:pPr>
            <a:r>
              <a:rPr lang="en-US" sz="1600" u="none" kern="0" dirty="0">
                <a:latin typeface="Arial" charset="0"/>
              </a:rPr>
              <a:t>Fax Machines</a:t>
            </a:r>
          </a:p>
          <a:p>
            <a:pPr marL="742950" lvl="1" indent="-285750">
              <a:lnSpc>
                <a:spcPct val="80000"/>
              </a:lnSpc>
              <a:buFont typeface="Arial" panose="020B0604020202020204" pitchFamily="34" charset="0"/>
              <a:buChar char="•"/>
              <a:defRPr/>
            </a:pPr>
            <a:r>
              <a:rPr lang="en-US" sz="1600" u="none" kern="0" dirty="0">
                <a:latin typeface="Arial" charset="0"/>
              </a:rPr>
              <a:t>Call Forwarding	</a:t>
            </a:r>
          </a:p>
          <a:p>
            <a:pPr marL="742950" lvl="1" indent="-285750">
              <a:lnSpc>
                <a:spcPct val="80000"/>
              </a:lnSpc>
              <a:buFont typeface="Arial" panose="020B0604020202020204" pitchFamily="34" charset="0"/>
              <a:buChar char="•"/>
              <a:defRPr/>
            </a:pPr>
            <a:r>
              <a:rPr lang="en-US" sz="1600" u="none" kern="0" dirty="0">
                <a:latin typeface="Arial" charset="0"/>
              </a:rPr>
              <a:t>Cellular Phones</a:t>
            </a:r>
          </a:p>
          <a:p>
            <a:pPr marL="742950" lvl="1" indent="-285750">
              <a:lnSpc>
                <a:spcPct val="80000"/>
              </a:lnSpc>
              <a:buFont typeface="Arial" panose="020B0604020202020204" pitchFamily="34" charset="0"/>
              <a:buChar char="•"/>
              <a:defRPr/>
            </a:pPr>
            <a:r>
              <a:rPr lang="en-US" sz="1600" u="none" kern="0" dirty="0">
                <a:latin typeface="Arial" charset="0"/>
              </a:rPr>
              <a:t>Burglar Alarms	</a:t>
            </a:r>
          </a:p>
          <a:p>
            <a:pPr marL="742950" lvl="1" indent="-285750">
              <a:lnSpc>
                <a:spcPct val="80000"/>
              </a:lnSpc>
              <a:buFont typeface="Arial" panose="020B0604020202020204" pitchFamily="34" charset="0"/>
              <a:buChar char="•"/>
              <a:defRPr/>
            </a:pPr>
            <a:r>
              <a:rPr lang="en-US" sz="1600" u="none" kern="0" dirty="0">
                <a:latin typeface="Arial" charset="0"/>
              </a:rPr>
              <a:t>Voice Messaging Use</a:t>
            </a:r>
          </a:p>
          <a:p>
            <a:pPr marL="742950" lvl="1" indent="-285750">
              <a:lnSpc>
                <a:spcPct val="80000"/>
              </a:lnSpc>
              <a:buFont typeface="Arial" panose="020B0604020202020204" pitchFamily="34" charset="0"/>
              <a:buChar char="•"/>
              <a:defRPr/>
            </a:pPr>
            <a:r>
              <a:rPr lang="en-US" sz="1600" u="none" kern="0" dirty="0">
                <a:latin typeface="Arial" charset="0"/>
              </a:rPr>
              <a:t>Speed Calls List	</a:t>
            </a:r>
          </a:p>
          <a:p>
            <a:pPr marL="742950" lvl="1" indent="-285750">
              <a:lnSpc>
                <a:spcPct val="80000"/>
              </a:lnSpc>
              <a:buFont typeface="Arial" panose="020B0604020202020204" pitchFamily="34" charset="0"/>
              <a:buChar char="•"/>
              <a:defRPr/>
            </a:pPr>
            <a:r>
              <a:rPr lang="en-US" sz="1600" u="none" kern="0" dirty="0">
                <a:latin typeface="Arial" charset="0"/>
              </a:rPr>
              <a:t>DISA Numbers</a:t>
            </a:r>
          </a:p>
          <a:p>
            <a:pPr marL="742950" lvl="1" indent="-285750">
              <a:lnSpc>
                <a:spcPct val="80000"/>
              </a:lnSpc>
              <a:buFont typeface="Arial" panose="020B0604020202020204" pitchFamily="34" charset="0"/>
              <a:buChar char="•"/>
              <a:defRPr/>
            </a:pPr>
            <a:r>
              <a:rPr lang="en-US" sz="1600" u="none" kern="0" dirty="0">
                <a:latin typeface="Arial" charset="0"/>
              </a:rPr>
              <a:t>CDR Software	</a:t>
            </a:r>
          </a:p>
          <a:p>
            <a:pPr marL="742950" lvl="1" indent="-285750">
              <a:lnSpc>
                <a:spcPct val="80000"/>
              </a:lnSpc>
              <a:buFont typeface="Arial" panose="020B0604020202020204" pitchFamily="34" charset="0"/>
              <a:buChar char="•"/>
              <a:defRPr/>
            </a:pPr>
            <a:r>
              <a:rPr lang="en-US" sz="1600" u="none" kern="0" dirty="0">
                <a:latin typeface="Arial" charset="0"/>
              </a:rPr>
              <a:t>ACD Operations</a:t>
            </a:r>
          </a:p>
          <a:p>
            <a:pPr marL="742950" lvl="1" indent="-285750">
              <a:lnSpc>
                <a:spcPct val="80000"/>
              </a:lnSpc>
              <a:buFont typeface="Arial" panose="020B0604020202020204" pitchFamily="34" charset="0"/>
              <a:buChar char="•"/>
              <a:defRPr/>
            </a:pPr>
            <a:r>
              <a:rPr lang="en-US" sz="1600" u="none" kern="0" dirty="0">
                <a:latin typeface="Arial" charset="0"/>
              </a:rPr>
              <a:t>Modems		</a:t>
            </a:r>
          </a:p>
          <a:p>
            <a:pPr marL="742950" lvl="1" indent="-285750">
              <a:lnSpc>
                <a:spcPct val="80000"/>
              </a:lnSpc>
              <a:buFont typeface="Arial" panose="020B0604020202020204" pitchFamily="34" charset="0"/>
              <a:buChar char="•"/>
              <a:defRPr/>
            </a:pPr>
            <a:r>
              <a:rPr lang="en-US" sz="1600" u="none" kern="0" dirty="0">
                <a:latin typeface="Arial" charset="0"/>
              </a:rPr>
              <a:t>PBXs</a:t>
            </a:r>
          </a:p>
          <a:p>
            <a:pPr marL="742950" lvl="1" indent="-285750">
              <a:lnSpc>
                <a:spcPct val="80000"/>
              </a:lnSpc>
              <a:buFont typeface="Arial" panose="020B0604020202020204" pitchFamily="34" charset="0"/>
              <a:buChar char="•"/>
              <a:defRPr/>
            </a:pPr>
            <a:r>
              <a:rPr lang="en-US" sz="1600" u="none" kern="0" dirty="0">
                <a:latin typeface="Arial" charset="0"/>
              </a:rPr>
              <a:t>Centrex		</a:t>
            </a:r>
          </a:p>
          <a:p>
            <a:pPr marL="742950" lvl="1" indent="-285750">
              <a:lnSpc>
                <a:spcPct val="80000"/>
              </a:lnSpc>
              <a:buFont typeface="Arial" panose="020B0604020202020204" pitchFamily="34" charset="0"/>
              <a:buChar char="•"/>
              <a:defRPr/>
            </a:pPr>
            <a:r>
              <a:rPr lang="en-US" sz="1600" u="none" kern="0" dirty="0">
                <a:latin typeface="Arial" charset="0"/>
              </a:rPr>
              <a:t>Key Systems</a:t>
            </a:r>
          </a:p>
        </p:txBody>
      </p:sp>
    </p:spTree>
    <p:extLst>
      <p:ext uri="{BB962C8B-B14F-4D97-AF65-F5344CB8AC3E}">
        <p14:creationId xmlns:p14="http://schemas.microsoft.com/office/powerpoint/2010/main" val="1799465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6008" y="692696"/>
            <a:ext cx="2743059" cy="523220"/>
          </a:xfrm>
          <a:prstGeom prst="rect">
            <a:avLst/>
          </a:prstGeom>
        </p:spPr>
        <p:txBody>
          <a:bodyPr wrap="none">
            <a:spAutoFit/>
          </a:bodyPr>
          <a:lstStyle/>
          <a:p>
            <a:pPr>
              <a:buNone/>
            </a:pPr>
            <a:r>
              <a:rPr lang="en-US" altLang="en-US" sz="2800" u="none" dirty="0" smtClean="0">
                <a:latin typeface="Arial" panose="020B0604020202020204" pitchFamily="34" charset="0"/>
              </a:rPr>
              <a:t>Impacts (cont’d)</a:t>
            </a:r>
            <a:endParaRPr lang="en-CA" sz="2800" u="none" dirty="0"/>
          </a:p>
        </p:txBody>
      </p:sp>
      <p:sp>
        <p:nvSpPr>
          <p:cNvPr id="3" name="Rectangle 2"/>
          <p:cNvSpPr/>
          <p:nvPr/>
        </p:nvSpPr>
        <p:spPr>
          <a:xfrm>
            <a:off x="827584" y="1412776"/>
            <a:ext cx="7488832" cy="4992136"/>
          </a:xfrm>
          <a:prstGeom prst="rect">
            <a:avLst/>
          </a:prstGeom>
        </p:spPr>
        <p:txBody>
          <a:bodyPr wrap="square">
            <a:spAutoFit/>
          </a:bodyPr>
          <a:lstStyle/>
          <a:p>
            <a:pPr marL="285750" indent="-285750">
              <a:lnSpc>
                <a:spcPct val="80000"/>
              </a:lnSpc>
              <a:buFont typeface="Arial" panose="020B0604020202020204" pitchFamily="34" charset="0"/>
              <a:buChar char="•"/>
              <a:defRPr/>
            </a:pPr>
            <a:r>
              <a:rPr lang="en-US" sz="1800" u="none" kern="0" dirty="0">
                <a:latin typeface="Arial" charset="0"/>
              </a:rPr>
              <a:t>Telecommunications Service Providers</a:t>
            </a:r>
          </a:p>
          <a:p>
            <a:pPr marL="742950" lvl="1" indent="-285750">
              <a:lnSpc>
                <a:spcPct val="80000"/>
              </a:lnSpc>
              <a:buFont typeface="Arial" panose="020B0604020202020204" pitchFamily="34" charset="0"/>
              <a:buChar char="•"/>
              <a:defRPr/>
            </a:pPr>
            <a:r>
              <a:rPr lang="en-US" sz="1600" u="none" kern="0" dirty="0">
                <a:latin typeface="Arial" charset="0"/>
              </a:rPr>
              <a:t>systems etc. must accommodate additional NPA in the NPA </a:t>
            </a:r>
            <a:r>
              <a:rPr lang="en-US" sz="1600" u="none" kern="0" dirty="0" smtClean="0">
                <a:latin typeface="Arial" charset="0"/>
              </a:rPr>
              <a:t>506 </a:t>
            </a:r>
            <a:r>
              <a:rPr lang="en-US" sz="1600" u="none" kern="0" dirty="0">
                <a:latin typeface="Arial" charset="0"/>
              </a:rPr>
              <a:t>area</a:t>
            </a:r>
          </a:p>
          <a:p>
            <a:pPr marL="285750" indent="-285750">
              <a:lnSpc>
                <a:spcPct val="80000"/>
              </a:lnSpc>
              <a:buFont typeface="Arial" panose="020B0604020202020204" pitchFamily="34" charset="0"/>
              <a:buChar char="•"/>
              <a:defRPr/>
            </a:pPr>
            <a:r>
              <a:rPr lang="en-US" sz="1800" u="none" kern="0" dirty="0">
                <a:latin typeface="Arial" charset="0"/>
              </a:rPr>
              <a:t>Telecommunication Operations</a:t>
            </a:r>
          </a:p>
          <a:p>
            <a:pPr marL="742950" lvl="1" indent="-285750">
              <a:lnSpc>
                <a:spcPct val="80000"/>
              </a:lnSpc>
              <a:buFont typeface="Arial" panose="020B0604020202020204" pitchFamily="34" charset="0"/>
              <a:buChar char="•"/>
              <a:defRPr/>
            </a:pPr>
            <a:r>
              <a:rPr lang="en-US" sz="1600" u="none" kern="0" dirty="0">
                <a:latin typeface="Arial" charset="0"/>
              </a:rPr>
              <a:t>Planning, Provisioning, Network Operations</a:t>
            </a:r>
          </a:p>
          <a:p>
            <a:pPr marL="285750" indent="-285750">
              <a:lnSpc>
                <a:spcPct val="80000"/>
              </a:lnSpc>
              <a:buFont typeface="Arial" panose="020B0604020202020204" pitchFamily="34" charset="0"/>
              <a:buChar char="•"/>
              <a:defRPr/>
            </a:pPr>
            <a:r>
              <a:rPr lang="en-US" sz="1800" u="none" kern="0" dirty="0">
                <a:latin typeface="Arial" charset="0"/>
              </a:rPr>
              <a:t>Residential Sales and Service</a:t>
            </a:r>
          </a:p>
          <a:p>
            <a:pPr marL="742950" lvl="1" indent="-285750">
              <a:lnSpc>
                <a:spcPct val="80000"/>
              </a:lnSpc>
              <a:buFont typeface="Arial" panose="020B0604020202020204" pitchFamily="34" charset="0"/>
              <a:buChar char="•"/>
              <a:defRPr/>
            </a:pPr>
            <a:r>
              <a:rPr lang="en-US" sz="1600" u="none" kern="0" dirty="0">
                <a:latin typeface="Arial" charset="0"/>
              </a:rPr>
              <a:t>Business Office, I&amp;R, Sales and Support</a:t>
            </a:r>
          </a:p>
          <a:p>
            <a:pPr marL="285750" indent="-285750">
              <a:lnSpc>
                <a:spcPct val="80000"/>
              </a:lnSpc>
              <a:buFont typeface="Arial" panose="020B0604020202020204" pitchFamily="34" charset="0"/>
              <a:buChar char="•"/>
              <a:defRPr/>
            </a:pPr>
            <a:r>
              <a:rPr lang="en-US" sz="1800" u="none" kern="0" dirty="0">
                <a:latin typeface="Arial" charset="0"/>
              </a:rPr>
              <a:t>Corporate Communications</a:t>
            </a:r>
          </a:p>
          <a:p>
            <a:pPr marL="742950" lvl="1" indent="-285750">
              <a:lnSpc>
                <a:spcPct val="80000"/>
              </a:lnSpc>
              <a:buFont typeface="Arial" panose="020B0604020202020204" pitchFamily="34" charset="0"/>
              <a:buChar char="•"/>
              <a:defRPr/>
            </a:pPr>
            <a:r>
              <a:rPr lang="en-US" sz="1600" u="none" kern="0" dirty="0">
                <a:latin typeface="Arial" charset="0"/>
              </a:rPr>
              <a:t>Public Information</a:t>
            </a:r>
          </a:p>
          <a:p>
            <a:pPr marL="285750" indent="-285750">
              <a:lnSpc>
                <a:spcPct val="80000"/>
              </a:lnSpc>
              <a:buFont typeface="Arial" panose="020B0604020202020204" pitchFamily="34" charset="0"/>
              <a:buChar char="•"/>
              <a:defRPr/>
            </a:pPr>
            <a:r>
              <a:rPr lang="en-US" sz="1800" u="none" kern="0" dirty="0">
                <a:latin typeface="Arial" charset="0"/>
              </a:rPr>
              <a:t>Finance</a:t>
            </a:r>
          </a:p>
          <a:p>
            <a:pPr marL="742950" lvl="1" indent="-285750">
              <a:lnSpc>
                <a:spcPct val="80000"/>
              </a:lnSpc>
              <a:buFont typeface="Arial" panose="020B0604020202020204" pitchFamily="34" charset="0"/>
              <a:buChar char="•"/>
              <a:defRPr/>
            </a:pPr>
            <a:r>
              <a:rPr lang="en-US" sz="1600" u="none" kern="0" dirty="0">
                <a:latin typeface="Arial" charset="0"/>
              </a:rPr>
              <a:t>Support</a:t>
            </a:r>
          </a:p>
          <a:p>
            <a:pPr marL="285750" indent="-285750">
              <a:lnSpc>
                <a:spcPct val="80000"/>
              </a:lnSpc>
              <a:buFont typeface="Arial" panose="020B0604020202020204" pitchFamily="34" charset="0"/>
              <a:buChar char="•"/>
              <a:defRPr/>
            </a:pPr>
            <a:r>
              <a:rPr lang="en-US" sz="1800" u="none" kern="0" dirty="0">
                <a:latin typeface="Arial" charset="0"/>
              </a:rPr>
              <a:t>Business Division</a:t>
            </a:r>
          </a:p>
          <a:p>
            <a:pPr marL="742950" lvl="1" indent="-285750">
              <a:lnSpc>
                <a:spcPct val="80000"/>
              </a:lnSpc>
              <a:buFont typeface="Arial" panose="020B0604020202020204" pitchFamily="34" charset="0"/>
              <a:buChar char="•"/>
              <a:defRPr/>
            </a:pPr>
            <a:r>
              <a:rPr lang="en-US" sz="1600" u="none" kern="0" dirty="0">
                <a:latin typeface="Arial" charset="0"/>
              </a:rPr>
              <a:t>Sales, Public Communication Services, Customer Provided Equipment</a:t>
            </a:r>
          </a:p>
          <a:p>
            <a:pPr marL="285750" indent="-285750">
              <a:lnSpc>
                <a:spcPct val="80000"/>
              </a:lnSpc>
              <a:buFont typeface="Arial" panose="020B0604020202020204" pitchFamily="34" charset="0"/>
              <a:buChar char="•"/>
              <a:defRPr/>
            </a:pPr>
            <a:r>
              <a:rPr lang="en-US" sz="1800" u="none" kern="0" dirty="0">
                <a:latin typeface="Arial" charset="0"/>
              </a:rPr>
              <a:t>Marketing</a:t>
            </a:r>
          </a:p>
          <a:p>
            <a:pPr marL="742950" lvl="1" indent="-285750">
              <a:lnSpc>
                <a:spcPct val="80000"/>
              </a:lnSpc>
              <a:buFont typeface="Arial" panose="020B0604020202020204" pitchFamily="34" charset="0"/>
              <a:buChar char="•"/>
              <a:defRPr/>
            </a:pPr>
            <a:r>
              <a:rPr lang="en-US" sz="1600" u="none" kern="0" dirty="0">
                <a:latin typeface="Arial" charset="0"/>
              </a:rPr>
              <a:t>Business Development, Forecast Rates and Tariff</a:t>
            </a:r>
          </a:p>
          <a:p>
            <a:pPr marL="285750" indent="-285750">
              <a:lnSpc>
                <a:spcPct val="80000"/>
              </a:lnSpc>
              <a:buFont typeface="Arial" panose="020B0604020202020204" pitchFamily="34" charset="0"/>
              <a:buChar char="•"/>
              <a:defRPr/>
            </a:pPr>
            <a:r>
              <a:rPr lang="en-US" sz="1800" u="none" kern="0" dirty="0">
                <a:latin typeface="Arial" charset="0"/>
              </a:rPr>
              <a:t>System Solutions</a:t>
            </a:r>
          </a:p>
          <a:p>
            <a:pPr marL="742950" lvl="1" indent="-285750">
              <a:lnSpc>
                <a:spcPct val="80000"/>
              </a:lnSpc>
              <a:buFont typeface="Arial" panose="020B0604020202020204" pitchFamily="34" charset="0"/>
              <a:buChar char="•"/>
              <a:defRPr/>
            </a:pPr>
            <a:r>
              <a:rPr lang="en-US" sz="1600" u="none" kern="0" dirty="0">
                <a:latin typeface="Arial" charset="0"/>
              </a:rPr>
              <a:t>System Dev.  (Network)</a:t>
            </a:r>
          </a:p>
          <a:p>
            <a:pPr marL="742950" lvl="1" indent="-285750">
              <a:lnSpc>
                <a:spcPct val="80000"/>
              </a:lnSpc>
              <a:buFont typeface="Arial" panose="020B0604020202020204" pitchFamily="34" charset="0"/>
              <a:buChar char="•"/>
              <a:defRPr/>
            </a:pPr>
            <a:r>
              <a:rPr lang="en-US" sz="1600" u="none" kern="0" dirty="0">
                <a:latin typeface="Arial" charset="0"/>
              </a:rPr>
              <a:t>System Dev.  (Revenue)</a:t>
            </a:r>
            <a:endParaRPr lang="en-US" sz="1800" u="none" kern="0" dirty="0">
              <a:latin typeface="Arial" charset="0"/>
            </a:endParaRPr>
          </a:p>
          <a:p>
            <a:pPr marL="285750" indent="-285750">
              <a:lnSpc>
                <a:spcPct val="80000"/>
              </a:lnSpc>
              <a:buFont typeface="Arial" panose="020B0604020202020204" pitchFamily="34" charset="0"/>
              <a:buChar char="•"/>
              <a:defRPr/>
            </a:pPr>
            <a:r>
              <a:rPr lang="en-US" sz="1800" u="none" kern="0" dirty="0">
                <a:latin typeface="Arial" charset="0"/>
              </a:rPr>
              <a:t>Regulatory Matters</a:t>
            </a:r>
          </a:p>
          <a:p>
            <a:pPr marL="285750" indent="-285750">
              <a:lnSpc>
                <a:spcPct val="80000"/>
              </a:lnSpc>
              <a:buFont typeface="Arial" panose="020B0604020202020204" pitchFamily="34" charset="0"/>
              <a:buChar char="•"/>
              <a:defRPr/>
            </a:pPr>
            <a:endParaRPr lang="en-US" sz="1600" u="none" kern="0" dirty="0">
              <a:latin typeface="Arial" charset="0"/>
            </a:endParaRPr>
          </a:p>
        </p:txBody>
      </p:sp>
    </p:spTree>
    <p:extLst>
      <p:ext uri="{BB962C8B-B14F-4D97-AF65-F5344CB8AC3E}">
        <p14:creationId xmlns:p14="http://schemas.microsoft.com/office/powerpoint/2010/main" val="3886785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6008" y="764704"/>
            <a:ext cx="2743059" cy="523220"/>
          </a:xfrm>
          <a:prstGeom prst="rect">
            <a:avLst/>
          </a:prstGeom>
        </p:spPr>
        <p:txBody>
          <a:bodyPr wrap="none">
            <a:spAutoFit/>
          </a:bodyPr>
          <a:lstStyle/>
          <a:p>
            <a:pPr>
              <a:buNone/>
            </a:pPr>
            <a:r>
              <a:rPr lang="en-US" altLang="en-US" sz="2800" u="none" dirty="0" smtClean="0">
                <a:latin typeface="Arial" panose="020B0604020202020204" pitchFamily="34" charset="0"/>
              </a:rPr>
              <a:t>Impacts (cont’d)</a:t>
            </a:r>
            <a:endParaRPr lang="en-CA" sz="2800" u="none" dirty="0"/>
          </a:p>
        </p:txBody>
      </p:sp>
      <p:sp>
        <p:nvSpPr>
          <p:cNvPr id="3" name="Rectangle 2"/>
          <p:cNvSpPr/>
          <p:nvPr/>
        </p:nvSpPr>
        <p:spPr>
          <a:xfrm>
            <a:off x="683568" y="1700808"/>
            <a:ext cx="7632848" cy="3693319"/>
          </a:xfrm>
          <a:prstGeom prst="rect">
            <a:avLst/>
          </a:prstGeom>
        </p:spPr>
        <p:txBody>
          <a:bodyPr wrap="square">
            <a:spAutoFit/>
          </a:bodyPr>
          <a:lstStyle/>
          <a:p>
            <a:pPr marL="285750" indent="-285750">
              <a:buFont typeface="Arial" panose="020B0604020202020204" pitchFamily="34" charset="0"/>
              <a:buChar char="•"/>
              <a:defRPr/>
            </a:pPr>
            <a:r>
              <a:rPr lang="en-US" sz="1800" u="none" kern="0" dirty="0">
                <a:latin typeface="Arial" charset="0"/>
              </a:rPr>
              <a:t>Others</a:t>
            </a:r>
          </a:p>
          <a:p>
            <a:pPr marL="285750" indent="-285750">
              <a:buFont typeface="Arial" panose="020B0604020202020204" pitchFamily="34" charset="0"/>
              <a:buChar char="•"/>
              <a:defRPr/>
            </a:pPr>
            <a:endParaRPr lang="en-US" sz="1800" u="none" kern="0" dirty="0">
              <a:latin typeface="Arial" charset="0"/>
            </a:endParaRPr>
          </a:p>
          <a:p>
            <a:pPr marL="742950" lvl="1" indent="-285750">
              <a:buFont typeface="Arial" panose="020B0604020202020204" pitchFamily="34" charset="0"/>
              <a:buChar char="•"/>
              <a:defRPr/>
            </a:pPr>
            <a:r>
              <a:rPr lang="en-US" sz="1800" u="none" kern="0" dirty="0">
                <a:latin typeface="Arial" charset="0"/>
              </a:rPr>
              <a:t>Resellers, Rebillers</a:t>
            </a:r>
          </a:p>
          <a:p>
            <a:pPr marL="742950" lvl="1" indent="-285750">
              <a:buFont typeface="Arial" panose="020B0604020202020204" pitchFamily="34" charset="0"/>
              <a:buChar char="•"/>
              <a:defRPr/>
            </a:pPr>
            <a:endParaRPr lang="en-US" sz="1800" u="none" kern="0" dirty="0">
              <a:latin typeface="Arial" charset="0"/>
            </a:endParaRPr>
          </a:p>
          <a:p>
            <a:pPr marL="742950" lvl="1" indent="-285750">
              <a:buFont typeface="Arial" panose="020B0604020202020204" pitchFamily="34" charset="0"/>
              <a:buChar char="•"/>
              <a:defRPr/>
            </a:pPr>
            <a:r>
              <a:rPr lang="en-US" sz="1800" u="none" kern="0" dirty="0">
                <a:latin typeface="Arial" charset="0"/>
              </a:rPr>
              <a:t>International Carriers </a:t>
            </a:r>
          </a:p>
          <a:p>
            <a:pPr marL="742950" lvl="1" indent="-285750">
              <a:buFont typeface="Arial" panose="020B0604020202020204" pitchFamily="34" charset="0"/>
              <a:buChar char="•"/>
              <a:defRPr/>
            </a:pPr>
            <a:endParaRPr lang="en-US" sz="1800" u="none" kern="0" dirty="0">
              <a:latin typeface="Arial" charset="0"/>
            </a:endParaRPr>
          </a:p>
          <a:p>
            <a:pPr marL="742950" lvl="1" indent="-285750">
              <a:buFont typeface="Arial" panose="020B0604020202020204" pitchFamily="34" charset="0"/>
              <a:buChar char="•"/>
              <a:defRPr/>
            </a:pPr>
            <a:r>
              <a:rPr lang="en-US" sz="1800" u="none" kern="0" dirty="0">
                <a:latin typeface="Arial" charset="0"/>
              </a:rPr>
              <a:t>CPE Community: Vendors, Maintenance, Owners </a:t>
            </a:r>
          </a:p>
          <a:p>
            <a:pPr marL="742950" lvl="1" indent="-285750">
              <a:buFont typeface="Arial" panose="020B0604020202020204" pitchFamily="34" charset="0"/>
              <a:buChar char="•"/>
              <a:defRPr/>
            </a:pPr>
            <a:endParaRPr lang="en-US" sz="1800" u="none" kern="0" dirty="0">
              <a:latin typeface="Arial" charset="0"/>
            </a:endParaRPr>
          </a:p>
          <a:p>
            <a:pPr marL="742950" lvl="1" indent="-285750">
              <a:buFont typeface="Arial" panose="020B0604020202020204" pitchFamily="34" charset="0"/>
              <a:buChar char="•"/>
              <a:defRPr/>
            </a:pPr>
            <a:r>
              <a:rPr lang="en-US" sz="1800" u="none" kern="0" dirty="0">
                <a:latin typeface="Arial" charset="0"/>
              </a:rPr>
              <a:t>Radio Paging Community: Pagers and Beepers</a:t>
            </a:r>
          </a:p>
          <a:p>
            <a:pPr marL="742950" lvl="1" indent="-285750">
              <a:buFont typeface="Arial" panose="020B0604020202020204" pitchFamily="34" charset="0"/>
              <a:buChar char="•"/>
              <a:defRPr/>
            </a:pPr>
            <a:endParaRPr lang="en-US" sz="1800" u="none" kern="0" dirty="0">
              <a:latin typeface="Arial" charset="0"/>
            </a:endParaRPr>
          </a:p>
          <a:p>
            <a:pPr marL="742950" lvl="1" indent="-285750">
              <a:buFont typeface="Arial" panose="020B0604020202020204" pitchFamily="34" charset="0"/>
              <a:buChar char="•"/>
              <a:defRPr/>
            </a:pPr>
            <a:r>
              <a:rPr lang="en-US" sz="1800" u="none" kern="0" dirty="0">
                <a:latin typeface="Arial" charset="0"/>
              </a:rPr>
              <a:t>Industry Associations: Hotel, Alarm, Paging, Apartment Owners</a:t>
            </a:r>
          </a:p>
        </p:txBody>
      </p:sp>
    </p:spTree>
    <p:extLst>
      <p:ext uri="{BB962C8B-B14F-4D97-AF65-F5344CB8AC3E}">
        <p14:creationId xmlns:p14="http://schemas.microsoft.com/office/powerpoint/2010/main" val="17829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400300" y="1885950"/>
            <a:ext cx="4371975" cy="4229100"/>
          </a:xfrm>
        </p:spPr>
        <p:txBody>
          <a:bodyPr/>
          <a:lstStyle/>
          <a:p>
            <a:pPr>
              <a:buFontTx/>
              <a:buNone/>
            </a:pPr>
            <a:r>
              <a:rPr lang="en-US" altLang="en-US" sz="1500" dirty="0"/>
              <a:t>  </a:t>
            </a:r>
            <a:endParaRPr lang="en-US" altLang="en-US" sz="1800" dirty="0"/>
          </a:p>
        </p:txBody>
      </p:sp>
      <p:sp>
        <p:nvSpPr>
          <p:cNvPr id="4" name="Rectangle 3"/>
          <p:cNvSpPr>
            <a:spLocks noGrp="1" noChangeArrowheads="1"/>
          </p:cNvSpPr>
          <p:nvPr>
            <p:ph type="title"/>
          </p:nvPr>
        </p:nvSpPr>
        <p:spPr>
          <a:xfrm>
            <a:off x="1745184" y="1144019"/>
            <a:ext cx="5364707" cy="1081088"/>
          </a:xfrm>
          <a:noFill/>
        </p:spPr>
        <p:txBody>
          <a:bodyPr/>
          <a:lstStyle/>
          <a:p>
            <a:r>
              <a:rPr lang="en-US" altLang="en-US" sz="1600" b="1" dirty="0">
                <a:latin typeface="Arial" panose="020B0604020202020204" pitchFamily="34" charset="0"/>
                <a:cs typeface="Arial" panose="020B0604020202020204" pitchFamily="34" charset="0"/>
              </a:rPr>
              <a:t>NPA </a:t>
            </a:r>
            <a:r>
              <a:rPr lang="en-US" altLang="en-US" sz="1600" b="1" dirty="0" smtClean="0">
                <a:latin typeface="Arial" panose="020B0604020202020204" pitchFamily="34" charset="0"/>
                <a:cs typeface="Arial" panose="020B0604020202020204" pitchFamily="34" charset="0"/>
              </a:rPr>
              <a:t>506 </a:t>
            </a:r>
            <a:r>
              <a:rPr lang="en-US" altLang="en-US" sz="1600" b="1" dirty="0">
                <a:latin typeface="Arial" panose="020B0604020202020204" pitchFamily="34" charset="0"/>
                <a:cs typeface="Arial" panose="020B0604020202020204" pitchFamily="34" charset="0"/>
              </a:rPr>
              <a:t>Relief Planning Committee Meeting – Day </a:t>
            </a:r>
            <a:r>
              <a:rPr lang="en-US" altLang="en-US" sz="1600" b="1" dirty="0" smtClean="0">
                <a:latin typeface="Arial" panose="020B0604020202020204" pitchFamily="34" charset="0"/>
                <a:cs typeface="Arial" panose="020B0604020202020204" pitchFamily="34" charset="0"/>
              </a:rPr>
              <a:t>2 </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r>
              <a:rPr lang="en-US" altLang="en-US" sz="1600" b="1" dirty="0" smtClean="0">
                <a:latin typeface="Arial" panose="020B0604020202020204" pitchFamily="34" charset="0"/>
                <a:cs typeface="Arial" panose="020B0604020202020204" pitchFamily="34" charset="0"/>
              </a:rPr>
              <a:t>Wednesday, September 13, 2017</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r>
              <a:rPr lang="en-CA" sz="1600" b="1" dirty="0">
                <a:latin typeface="Arial" panose="020B0604020202020204" pitchFamily="34" charset="0"/>
                <a:cs typeface="Arial" panose="020B0604020202020204" pitchFamily="34" charset="0"/>
              </a:rPr>
              <a:t>Delta Hotel - Fredericton</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endParaRPr lang="en-US" altLang="en-US" sz="1600" b="1"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1151620" y="2205832"/>
            <a:ext cx="6840760" cy="41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22338" indent="-922338">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pPr>
              <a:lnSpc>
                <a:spcPct val="90000"/>
              </a:lnSpc>
              <a:buFontTx/>
              <a:buNone/>
            </a:pPr>
            <a:r>
              <a:rPr lang="en-US" altLang="en-US" sz="1500" u="none" dirty="0"/>
              <a:t> </a:t>
            </a:r>
            <a:r>
              <a:rPr lang="en-US" altLang="en-US" sz="1500" u="none" dirty="0">
                <a:latin typeface="Arial" panose="020B0604020202020204" pitchFamily="34" charset="0"/>
                <a:cs typeface="Arial" panose="020B0604020202020204" pitchFamily="34" charset="0"/>
              </a:rPr>
              <a:t>9:00	</a:t>
            </a:r>
            <a:r>
              <a:rPr lang="en-US" altLang="en-US" sz="1500" u="none" dirty="0" smtClean="0">
                <a:latin typeface="Arial" panose="020B0604020202020204" pitchFamily="34" charset="0"/>
                <a:cs typeface="Arial" panose="020B0604020202020204" pitchFamily="34" charset="0"/>
              </a:rPr>
              <a:t>Welcome </a:t>
            </a:r>
            <a:r>
              <a:rPr lang="en-US" altLang="en-US" sz="1500" u="none" dirty="0">
                <a:latin typeface="Arial" panose="020B0604020202020204" pitchFamily="34" charset="0"/>
                <a:cs typeface="Arial" panose="020B0604020202020204" pitchFamily="34" charset="0"/>
              </a:rPr>
              <a:t>and introductions</a:t>
            </a:r>
            <a:endParaRPr lang="en-US" altLang="en-US" sz="1500" u="none" dirty="0" smtClean="0">
              <a:latin typeface="Arial" panose="020B0604020202020204" pitchFamily="34" charset="0"/>
              <a:cs typeface="Arial" panose="020B0604020202020204" pitchFamily="34" charset="0"/>
            </a:endParaRPr>
          </a:p>
          <a:p>
            <a:pPr>
              <a:lnSpc>
                <a:spcPct val="90000"/>
              </a:lnSpc>
              <a:buNone/>
            </a:pPr>
            <a:r>
              <a:rPr lang="en-US" altLang="en-US" sz="1500" u="none" dirty="0" smtClean="0">
                <a:latin typeface="Arial" panose="020B0604020202020204" pitchFamily="34" charset="0"/>
                <a:cs typeface="Arial" panose="020B0604020202020204" pitchFamily="34" charset="0"/>
              </a:rPr>
              <a:t> </a:t>
            </a:r>
            <a:r>
              <a:rPr lang="en-US" altLang="en-US" sz="1500" u="none" dirty="0">
                <a:latin typeface="Arial" panose="020B0604020202020204" pitchFamily="34" charset="0"/>
                <a:cs typeface="Arial" panose="020B0604020202020204" pitchFamily="34" charset="0"/>
              </a:rPr>
              <a:t>9:15	</a:t>
            </a:r>
            <a:r>
              <a:rPr lang="en-US" altLang="en-US" sz="1600" u="none" kern="0" dirty="0">
                <a:latin typeface="Arial" panose="020B0604020202020204" pitchFamily="34" charset="0"/>
                <a:cs typeface="Arial" panose="020B0604020202020204" pitchFamily="34" charset="0"/>
              </a:rPr>
              <a:t>Review of </a:t>
            </a:r>
            <a:r>
              <a:rPr lang="en-US" altLang="en-US" sz="1600" u="none" kern="0" dirty="0" smtClean="0">
                <a:latin typeface="Arial" panose="020B0604020202020204" pitchFamily="34" charset="0"/>
                <a:cs typeface="Arial" panose="020B0604020202020204" pitchFamily="34" charset="0"/>
              </a:rPr>
              <a:t>contributions/round-table discussion </a:t>
            </a:r>
            <a:r>
              <a:rPr lang="en-US" altLang="en-US" sz="1600" u="none" kern="0" dirty="0">
                <a:latin typeface="Arial" panose="020B0604020202020204" pitchFamily="34" charset="0"/>
                <a:cs typeface="Arial" panose="020B0604020202020204" pitchFamily="34" charset="0"/>
              </a:rPr>
              <a:t>of issues and alternatives</a:t>
            </a:r>
          </a:p>
          <a:p>
            <a:pPr>
              <a:lnSpc>
                <a:spcPct val="90000"/>
              </a:lnSpc>
              <a:buFontTx/>
              <a:buNone/>
            </a:pPr>
            <a:r>
              <a:rPr lang="en-US" altLang="en-US" sz="1500" u="none" dirty="0" smtClean="0">
                <a:latin typeface="Arial" panose="020B0604020202020204" pitchFamily="34" charset="0"/>
                <a:cs typeface="Arial" panose="020B0604020202020204" pitchFamily="34" charset="0"/>
              </a:rPr>
              <a:t>10:15</a:t>
            </a:r>
            <a:r>
              <a:rPr lang="en-US" altLang="en-US" sz="1500" u="none" dirty="0">
                <a:latin typeface="Arial" panose="020B0604020202020204" pitchFamily="34" charset="0"/>
                <a:cs typeface="Arial" panose="020B0604020202020204" pitchFamily="34" charset="0"/>
              </a:rPr>
              <a:t>	Break		</a:t>
            </a:r>
          </a:p>
          <a:p>
            <a:pPr>
              <a:lnSpc>
                <a:spcPct val="90000"/>
              </a:lnSpc>
              <a:buNone/>
            </a:pPr>
            <a:r>
              <a:rPr lang="en-US" altLang="en-US" sz="1500" u="none" dirty="0">
                <a:latin typeface="Arial" panose="020B0604020202020204" pitchFamily="34" charset="0"/>
                <a:cs typeface="Arial" panose="020B0604020202020204" pitchFamily="34" charset="0"/>
              </a:rPr>
              <a:t>10:30	</a:t>
            </a:r>
            <a:r>
              <a:rPr lang="en-US" altLang="en-US" sz="1600" u="none" kern="0" dirty="0">
                <a:latin typeface="Arial" panose="020B0604020202020204" pitchFamily="34" charset="0"/>
                <a:cs typeface="Arial" panose="020B0604020202020204" pitchFamily="34" charset="0"/>
              </a:rPr>
              <a:t>Integration of contributions into Planning Document</a:t>
            </a:r>
          </a:p>
          <a:p>
            <a:pPr>
              <a:lnSpc>
                <a:spcPct val="90000"/>
              </a:lnSpc>
              <a:buFontTx/>
              <a:buNone/>
            </a:pPr>
            <a:r>
              <a:rPr lang="en-US" altLang="en-US" sz="1500" u="none" dirty="0" smtClean="0">
                <a:latin typeface="Arial" panose="020B0604020202020204" pitchFamily="34" charset="0"/>
                <a:cs typeface="Arial" panose="020B0604020202020204" pitchFamily="34" charset="0"/>
              </a:rPr>
              <a:t>12:00</a:t>
            </a:r>
            <a:r>
              <a:rPr lang="en-US" altLang="en-US" sz="1500" u="none" dirty="0">
                <a:latin typeface="Arial" panose="020B0604020202020204" pitchFamily="34" charset="0"/>
                <a:cs typeface="Arial" panose="020B0604020202020204" pitchFamily="34" charset="0"/>
              </a:rPr>
              <a:t>	Lunch</a:t>
            </a:r>
          </a:p>
          <a:p>
            <a:pPr>
              <a:lnSpc>
                <a:spcPct val="90000"/>
              </a:lnSpc>
              <a:buNone/>
            </a:pPr>
            <a:r>
              <a:rPr lang="en-US" altLang="en-US" sz="1500" u="none" dirty="0">
                <a:latin typeface="Arial" panose="020B0604020202020204" pitchFamily="34" charset="0"/>
                <a:cs typeface="Arial" panose="020B0604020202020204" pitchFamily="34" charset="0"/>
              </a:rPr>
              <a:t>13:00	</a:t>
            </a:r>
            <a:r>
              <a:rPr lang="en-US" altLang="en-US" sz="1600" u="none" kern="0" dirty="0">
                <a:latin typeface="Arial" panose="020B0604020202020204" pitchFamily="34" charset="0"/>
                <a:cs typeface="Arial" panose="020B0604020202020204" pitchFamily="34" charset="0"/>
              </a:rPr>
              <a:t>Integration of contributions into Planning Document</a:t>
            </a:r>
          </a:p>
          <a:p>
            <a:pPr>
              <a:lnSpc>
                <a:spcPct val="90000"/>
              </a:lnSpc>
              <a:buFontTx/>
              <a:buNone/>
            </a:pPr>
            <a:r>
              <a:rPr lang="en-US" altLang="en-US" sz="1500" u="none" dirty="0" smtClean="0">
                <a:latin typeface="Arial" panose="020B0604020202020204" pitchFamily="34" charset="0"/>
                <a:cs typeface="Arial" panose="020B0604020202020204" pitchFamily="34" charset="0"/>
              </a:rPr>
              <a:t>14:30</a:t>
            </a:r>
            <a:r>
              <a:rPr lang="en-US" altLang="en-US" sz="1500" u="none" dirty="0">
                <a:latin typeface="Arial" panose="020B0604020202020204" pitchFamily="34" charset="0"/>
                <a:cs typeface="Arial" panose="020B0604020202020204" pitchFamily="34" charset="0"/>
              </a:rPr>
              <a:t>	Break</a:t>
            </a:r>
          </a:p>
          <a:p>
            <a:pPr>
              <a:lnSpc>
                <a:spcPct val="90000"/>
              </a:lnSpc>
              <a:buFontTx/>
              <a:buNone/>
            </a:pPr>
            <a:r>
              <a:rPr lang="en-US" altLang="en-US" sz="1500" u="none" dirty="0">
                <a:latin typeface="Arial" panose="020B0604020202020204" pitchFamily="34" charset="0"/>
                <a:cs typeface="Arial" panose="020B0604020202020204" pitchFamily="34" charset="0"/>
              </a:rPr>
              <a:t>15:00	Review of contributions</a:t>
            </a:r>
          </a:p>
          <a:p>
            <a:pPr>
              <a:lnSpc>
                <a:spcPct val="90000"/>
              </a:lnSpc>
              <a:buFontTx/>
              <a:buNone/>
            </a:pPr>
            <a:r>
              <a:rPr lang="en-US" altLang="en-US" sz="1500" u="none" dirty="0">
                <a:latin typeface="Arial" panose="020B0604020202020204" pitchFamily="34" charset="0"/>
                <a:cs typeface="Arial" panose="020B0604020202020204" pitchFamily="34" charset="0"/>
              </a:rPr>
              <a:t>16:30	Adjourn</a:t>
            </a:r>
          </a:p>
        </p:txBody>
      </p:sp>
    </p:spTree>
    <p:extLst>
      <p:ext uri="{BB962C8B-B14F-4D97-AF65-F5344CB8AC3E}">
        <p14:creationId xmlns:p14="http://schemas.microsoft.com/office/powerpoint/2010/main" val="98291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400300" y="1885950"/>
            <a:ext cx="4371975" cy="4229100"/>
          </a:xfrm>
        </p:spPr>
        <p:txBody>
          <a:bodyPr/>
          <a:lstStyle/>
          <a:p>
            <a:pPr>
              <a:buFontTx/>
              <a:buNone/>
            </a:pPr>
            <a:r>
              <a:rPr lang="en-US" altLang="en-US" sz="1500" dirty="0"/>
              <a:t>  </a:t>
            </a:r>
            <a:endParaRPr lang="en-US" altLang="en-US" sz="1800" dirty="0"/>
          </a:p>
        </p:txBody>
      </p:sp>
      <p:sp>
        <p:nvSpPr>
          <p:cNvPr id="4" name="Rectangle 3"/>
          <p:cNvSpPr>
            <a:spLocks noGrp="1" noChangeArrowheads="1"/>
          </p:cNvSpPr>
          <p:nvPr>
            <p:ph type="title"/>
          </p:nvPr>
        </p:nvSpPr>
        <p:spPr>
          <a:xfrm>
            <a:off x="1709180" y="1136206"/>
            <a:ext cx="5436715" cy="1081088"/>
          </a:xfrm>
          <a:noFill/>
        </p:spPr>
        <p:txBody>
          <a:bodyPr/>
          <a:lstStyle/>
          <a:p>
            <a:r>
              <a:rPr lang="en-US" altLang="en-US" sz="1600" b="1" dirty="0">
                <a:latin typeface="Arial" panose="020B0604020202020204" pitchFamily="34" charset="0"/>
                <a:cs typeface="Arial" panose="020B0604020202020204" pitchFamily="34" charset="0"/>
              </a:rPr>
              <a:t>NPA </a:t>
            </a:r>
            <a:r>
              <a:rPr lang="en-US" altLang="en-US" sz="1600" b="1" dirty="0" smtClean="0">
                <a:latin typeface="Arial" panose="020B0604020202020204" pitchFamily="34" charset="0"/>
                <a:cs typeface="Arial" panose="020B0604020202020204" pitchFamily="34" charset="0"/>
              </a:rPr>
              <a:t>506 </a:t>
            </a:r>
            <a:r>
              <a:rPr lang="en-US" altLang="en-US" sz="1600" b="1" dirty="0">
                <a:latin typeface="Arial" panose="020B0604020202020204" pitchFamily="34" charset="0"/>
                <a:cs typeface="Arial" panose="020B0604020202020204" pitchFamily="34" charset="0"/>
              </a:rPr>
              <a:t>Relief Planning Committee Meeting – Day </a:t>
            </a:r>
            <a:r>
              <a:rPr lang="en-US" altLang="en-US" sz="1600" b="1" dirty="0" smtClean="0">
                <a:latin typeface="Arial" panose="020B0604020202020204" pitchFamily="34" charset="0"/>
                <a:cs typeface="Arial" panose="020B0604020202020204" pitchFamily="34" charset="0"/>
              </a:rPr>
              <a:t>3 </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r>
              <a:rPr lang="en-US" altLang="en-US" sz="1600" b="1" dirty="0" smtClean="0">
                <a:latin typeface="Arial" panose="020B0604020202020204" pitchFamily="34" charset="0"/>
                <a:cs typeface="Arial" panose="020B0604020202020204" pitchFamily="34" charset="0"/>
              </a:rPr>
              <a:t>Thursday, September 14, 2017</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r>
              <a:rPr lang="en-CA" sz="1600" b="1" dirty="0">
                <a:latin typeface="Arial" panose="020B0604020202020204" pitchFamily="34" charset="0"/>
                <a:cs typeface="Arial" panose="020B0604020202020204" pitchFamily="34" charset="0"/>
              </a:rPr>
              <a:t>Delta Hotel - Fredericton</a:t>
            </a:r>
            <a:r>
              <a:rPr lang="en-US" altLang="en-US" sz="1600" b="1" dirty="0">
                <a:latin typeface="Arial" panose="020B0604020202020204" pitchFamily="34" charset="0"/>
                <a:cs typeface="Arial" panose="020B0604020202020204" pitchFamily="34" charset="0"/>
              </a:rPr>
              <a:t/>
            </a:r>
            <a:br>
              <a:rPr lang="en-US" altLang="en-US" sz="1600" b="1" dirty="0">
                <a:latin typeface="Arial" panose="020B0604020202020204" pitchFamily="34" charset="0"/>
                <a:cs typeface="Arial" panose="020B0604020202020204" pitchFamily="34" charset="0"/>
              </a:rPr>
            </a:br>
            <a:endParaRPr lang="en-US" altLang="en-US" sz="1600" b="1"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1151620" y="2220166"/>
            <a:ext cx="6840760" cy="41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22338" indent="-922338">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ڦ"/>
              <a:defRPr sz="2400" u="sng">
                <a:solidFill>
                  <a:schemeClr val="tx1"/>
                </a:solidFill>
                <a:latin typeface="Times New Roman" panose="02020603050405020304" pitchFamily="18" charset="0"/>
              </a:defRPr>
            </a:lvl9pPr>
          </a:lstStyle>
          <a:p>
            <a:pPr>
              <a:lnSpc>
                <a:spcPct val="90000"/>
              </a:lnSpc>
              <a:buFontTx/>
              <a:buNone/>
            </a:pPr>
            <a:r>
              <a:rPr lang="en-US" altLang="en-US" sz="1500" u="none" dirty="0"/>
              <a:t> </a:t>
            </a:r>
            <a:r>
              <a:rPr lang="en-US" altLang="en-US" sz="1500" u="none" dirty="0">
                <a:latin typeface="Arial" panose="020B0604020202020204" pitchFamily="34" charset="0"/>
                <a:cs typeface="Arial" panose="020B0604020202020204" pitchFamily="34" charset="0"/>
              </a:rPr>
              <a:t>9:00	</a:t>
            </a:r>
            <a:r>
              <a:rPr lang="en-US" altLang="en-US" sz="1500" u="none" dirty="0" smtClean="0">
                <a:latin typeface="Arial" panose="020B0604020202020204" pitchFamily="34" charset="0"/>
                <a:cs typeface="Arial" panose="020B0604020202020204" pitchFamily="34" charset="0"/>
              </a:rPr>
              <a:t>Welcome </a:t>
            </a:r>
            <a:r>
              <a:rPr lang="en-US" altLang="en-US" sz="1500" u="none" dirty="0">
                <a:latin typeface="Arial" panose="020B0604020202020204" pitchFamily="34" charset="0"/>
                <a:cs typeface="Arial" panose="020B0604020202020204" pitchFamily="34" charset="0"/>
              </a:rPr>
              <a:t>and introductions</a:t>
            </a:r>
            <a:endParaRPr lang="en-US" altLang="en-US" sz="1500" u="none" dirty="0" smtClean="0">
              <a:latin typeface="Arial" panose="020B0604020202020204" pitchFamily="34" charset="0"/>
              <a:cs typeface="Arial" panose="020B0604020202020204" pitchFamily="34" charset="0"/>
            </a:endParaRPr>
          </a:p>
          <a:p>
            <a:pPr>
              <a:lnSpc>
                <a:spcPct val="90000"/>
              </a:lnSpc>
              <a:buNone/>
            </a:pPr>
            <a:r>
              <a:rPr lang="en-US" altLang="en-US" sz="1500" u="none" dirty="0" smtClean="0">
                <a:latin typeface="Arial" panose="020B0604020202020204" pitchFamily="34" charset="0"/>
                <a:cs typeface="Arial" panose="020B0604020202020204" pitchFamily="34" charset="0"/>
              </a:rPr>
              <a:t> </a:t>
            </a:r>
            <a:r>
              <a:rPr lang="en-US" altLang="en-US" sz="1500" u="none" dirty="0">
                <a:latin typeface="Arial" panose="020B0604020202020204" pitchFamily="34" charset="0"/>
                <a:cs typeface="Arial" panose="020B0604020202020204" pitchFamily="34" charset="0"/>
              </a:rPr>
              <a:t>9:15	</a:t>
            </a:r>
            <a:r>
              <a:rPr lang="en-US" altLang="en-US" sz="1600" u="none" kern="0" dirty="0">
                <a:latin typeface="Arial" panose="020B0604020202020204" pitchFamily="34" charset="0"/>
                <a:cs typeface="Arial" panose="020B0604020202020204" pitchFamily="34" charset="0"/>
              </a:rPr>
              <a:t>Develop Relief Implementation Plan based on </a:t>
            </a:r>
            <a:r>
              <a:rPr lang="en-US" altLang="en-US" sz="1600" u="none" kern="0" dirty="0" smtClean="0">
                <a:latin typeface="Arial" panose="020B0604020202020204" pitchFamily="34" charset="0"/>
                <a:cs typeface="Arial" panose="020B0604020202020204" pitchFamily="34" charset="0"/>
              </a:rPr>
              <a:t>contributions</a:t>
            </a:r>
            <a:endParaRPr lang="en-US" altLang="en-US" sz="1600" u="none" kern="0" dirty="0">
              <a:latin typeface="Arial" panose="020B0604020202020204" pitchFamily="34" charset="0"/>
              <a:cs typeface="Arial" panose="020B0604020202020204" pitchFamily="34" charset="0"/>
            </a:endParaRPr>
          </a:p>
          <a:p>
            <a:pPr>
              <a:lnSpc>
                <a:spcPct val="90000"/>
              </a:lnSpc>
              <a:buFontTx/>
              <a:buNone/>
            </a:pPr>
            <a:r>
              <a:rPr lang="en-US" altLang="en-US" sz="1500" u="none" dirty="0" smtClean="0">
                <a:latin typeface="Arial" panose="020B0604020202020204" pitchFamily="34" charset="0"/>
                <a:cs typeface="Arial" panose="020B0604020202020204" pitchFamily="34" charset="0"/>
              </a:rPr>
              <a:t>10:15</a:t>
            </a:r>
            <a:r>
              <a:rPr lang="en-US" altLang="en-US" sz="1500" u="none" dirty="0">
                <a:latin typeface="Arial" panose="020B0604020202020204" pitchFamily="34" charset="0"/>
                <a:cs typeface="Arial" panose="020B0604020202020204" pitchFamily="34" charset="0"/>
              </a:rPr>
              <a:t>	Break		</a:t>
            </a:r>
          </a:p>
          <a:p>
            <a:pPr>
              <a:lnSpc>
                <a:spcPct val="90000"/>
              </a:lnSpc>
              <a:buNone/>
            </a:pPr>
            <a:r>
              <a:rPr lang="en-US" altLang="en-US" sz="1500" u="none" dirty="0">
                <a:latin typeface="Arial" panose="020B0604020202020204" pitchFamily="34" charset="0"/>
                <a:cs typeface="Arial" panose="020B0604020202020204" pitchFamily="34" charset="0"/>
              </a:rPr>
              <a:t>10:30	</a:t>
            </a:r>
            <a:r>
              <a:rPr lang="en-US" altLang="en-US" sz="1600" u="none" kern="0" dirty="0" smtClean="0">
                <a:latin typeface="Arial" panose="020B0604020202020204" pitchFamily="34" charset="0"/>
                <a:cs typeface="Arial" panose="020B0604020202020204" pitchFamily="34" charset="0"/>
              </a:rPr>
              <a:t>Develop </a:t>
            </a:r>
            <a:r>
              <a:rPr lang="en-US" altLang="en-US" sz="1600" u="none" kern="0" dirty="0">
                <a:latin typeface="Arial" panose="020B0604020202020204" pitchFamily="34" charset="0"/>
                <a:cs typeface="Arial" panose="020B0604020202020204" pitchFamily="34" charset="0"/>
              </a:rPr>
              <a:t>Relief Implementation Plan based on contributions </a:t>
            </a:r>
            <a:endParaRPr lang="en-US" altLang="en-US" sz="1600" u="none" kern="0" dirty="0" smtClean="0">
              <a:latin typeface="Arial" panose="020B0604020202020204" pitchFamily="34" charset="0"/>
              <a:cs typeface="Arial" panose="020B0604020202020204" pitchFamily="34" charset="0"/>
            </a:endParaRPr>
          </a:p>
          <a:p>
            <a:pPr>
              <a:lnSpc>
                <a:spcPct val="90000"/>
              </a:lnSpc>
              <a:buNone/>
            </a:pPr>
            <a:r>
              <a:rPr lang="en-US" altLang="en-US" sz="1500" u="none" dirty="0" smtClean="0">
                <a:latin typeface="Arial" panose="020B0604020202020204" pitchFamily="34" charset="0"/>
                <a:cs typeface="Arial" panose="020B0604020202020204" pitchFamily="34" charset="0"/>
              </a:rPr>
              <a:t>12:00</a:t>
            </a:r>
            <a:r>
              <a:rPr lang="en-US" altLang="en-US" sz="1500" u="none" dirty="0">
                <a:latin typeface="Arial" panose="020B0604020202020204" pitchFamily="34" charset="0"/>
                <a:cs typeface="Arial" panose="020B0604020202020204" pitchFamily="34" charset="0"/>
              </a:rPr>
              <a:t>	Lunch</a:t>
            </a:r>
          </a:p>
          <a:p>
            <a:pPr>
              <a:lnSpc>
                <a:spcPct val="90000"/>
              </a:lnSpc>
              <a:buNone/>
            </a:pPr>
            <a:r>
              <a:rPr lang="en-US" altLang="en-US" sz="1500" u="none" dirty="0">
                <a:latin typeface="Arial" panose="020B0604020202020204" pitchFamily="34" charset="0"/>
                <a:cs typeface="Arial" panose="020B0604020202020204" pitchFamily="34" charset="0"/>
              </a:rPr>
              <a:t>13:00	</a:t>
            </a:r>
            <a:r>
              <a:rPr lang="en-US" altLang="en-US" sz="1600" u="none" kern="0" dirty="0" smtClean="0">
                <a:latin typeface="Arial" panose="020B0604020202020204" pitchFamily="34" charset="0"/>
                <a:cs typeface="Arial" panose="020B0604020202020204" pitchFamily="34" charset="0"/>
              </a:rPr>
              <a:t>Develop </a:t>
            </a:r>
            <a:r>
              <a:rPr lang="en-US" altLang="en-US" sz="1600" u="none" kern="0" dirty="0">
                <a:latin typeface="Arial" panose="020B0604020202020204" pitchFamily="34" charset="0"/>
                <a:cs typeface="Arial" panose="020B0604020202020204" pitchFamily="34" charset="0"/>
              </a:rPr>
              <a:t>Relief Implementation Plan based on contributions</a:t>
            </a:r>
          </a:p>
          <a:p>
            <a:pPr>
              <a:lnSpc>
                <a:spcPct val="90000"/>
              </a:lnSpc>
              <a:buFontTx/>
              <a:buNone/>
            </a:pPr>
            <a:r>
              <a:rPr lang="en-US" altLang="en-US" sz="1500" u="none" dirty="0" smtClean="0">
                <a:latin typeface="Arial" panose="020B0604020202020204" pitchFamily="34" charset="0"/>
                <a:cs typeface="Arial" panose="020B0604020202020204" pitchFamily="34" charset="0"/>
              </a:rPr>
              <a:t>14:30</a:t>
            </a:r>
            <a:r>
              <a:rPr lang="en-US" altLang="en-US" sz="1500" u="none" dirty="0">
                <a:latin typeface="Arial" panose="020B0604020202020204" pitchFamily="34" charset="0"/>
                <a:cs typeface="Arial" panose="020B0604020202020204" pitchFamily="34" charset="0"/>
              </a:rPr>
              <a:t>	Break</a:t>
            </a:r>
          </a:p>
          <a:p>
            <a:pPr>
              <a:lnSpc>
                <a:spcPct val="90000"/>
              </a:lnSpc>
              <a:buFontTx/>
              <a:buNone/>
            </a:pPr>
            <a:r>
              <a:rPr lang="en-US" altLang="en-US" sz="1500" u="none" dirty="0">
                <a:latin typeface="Arial" panose="020B0604020202020204" pitchFamily="34" charset="0"/>
                <a:cs typeface="Arial" panose="020B0604020202020204" pitchFamily="34" charset="0"/>
              </a:rPr>
              <a:t>15:00	</a:t>
            </a:r>
            <a:r>
              <a:rPr lang="en-US" altLang="en-US" sz="1500" u="none" dirty="0" smtClean="0">
                <a:latin typeface="Arial" panose="020B0604020202020204" pitchFamily="34" charset="0"/>
                <a:cs typeface="Arial" panose="020B0604020202020204" pitchFamily="34" charset="0"/>
              </a:rPr>
              <a:t>Next Steps</a:t>
            </a:r>
            <a:endParaRPr lang="en-US" altLang="en-US" sz="1500" u="none" dirty="0">
              <a:latin typeface="Arial" panose="020B0604020202020204" pitchFamily="34" charset="0"/>
              <a:cs typeface="Arial" panose="020B0604020202020204" pitchFamily="34" charset="0"/>
            </a:endParaRPr>
          </a:p>
          <a:p>
            <a:pPr>
              <a:lnSpc>
                <a:spcPct val="90000"/>
              </a:lnSpc>
              <a:buFontTx/>
              <a:buNone/>
            </a:pPr>
            <a:r>
              <a:rPr lang="en-US" altLang="en-US" sz="1500" u="none" dirty="0">
                <a:latin typeface="Arial" panose="020B0604020202020204" pitchFamily="34" charset="0"/>
                <a:cs typeface="Arial" panose="020B0604020202020204" pitchFamily="34" charset="0"/>
              </a:rPr>
              <a:t>16:30	Adjourn</a:t>
            </a:r>
          </a:p>
        </p:txBody>
      </p:sp>
    </p:spTree>
    <p:extLst>
      <p:ext uri="{BB962C8B-B14F-4D97-AF65-F5344CB8AC3E}">
        <p14:creationId xmlns:p14="http://schemas.microsoft.com/office/powerpoint/2010/main" val="627328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4744"/>
            <a:ext cx="7772400" cy="1009650"/>
          </a:xfrm>
        </p:spPr>
        <p:txBody>
          <a:bodyPr/>
          <a:lstStyle/>
          <a:p>
            <a:r>
              <a:rPr lang="en-US" altLang="en-US" sz="2800" dirty="0">
                <a:latin typeface="Arial" panose="020B0604020202020204" pitchFamily="34" charset="0"/>
              </a:rPr>
              <a:t>NPA Relief Planning Principles and Considerations</a:t>
            </a:r>
            <a:endParaRPr lang="en-CA" sz="2800" dirty="0"/>
          </a:p>
        </p:txBody>
      </p:sp>
      <p:sp>
        <p:nvSpPr>
          <p:cNvPr id="3" name="Content Placeholder 2"/>
          <p:cNvSpPr>
            <a:spLocks noGrp="1"/>
          </p:cNvSpPr>
          <p:nvPr>
            <p:ph idx="1"/>
          </p:nvPr>
        </p:nvSpPr>
        <p:spPr>
          <a:xfrm>
            <a:off x="685800" y="2276872"/>
            <a:ext cx="7772400" cy="4114800"/>
          </a:xfrm>
        </p:spPr>
        <p:txBody>
          <a:bodyPr/>
          <a:lstStyle/>
          <a:p>
            <a:pPr>
              <a:lnSpc>
                <a:spcPct val="90000"/>
              </a:lnSpc>
            </a:pPr>
            <a:r>
              <a:rPr lang="en-US" altLang="en-US" sz="2000" dirty="0" smtClean="0">
                <a:solidFill>
                  <a:srgbClr val="000000"/>
                </a:solidFill>
                <a:latin typeface="Arial" panose="020B0604020202020204" pitchFamily="34" charset="0"/>
              </a:rPr>
              <a:t>The </a:t>
            </a:r>
            <a:r>
              <a:rPr lang="en-US" altLang="en-US" sz="2000" dirty="0">
                <a:solidFill>
                  <a:srgbClr val="000000"/>
                </a:solidFill>
                <a:latin typeface="Arial" panose="020B0604020202020204" pitchFamily="34" charset="0"/>
              </a:rPr>
              <a:t>NPA relief plan chosen will seek to minimize end users’ confusion while balancing the cost of implementation by all affected parties</a:t>
            </a:r>
            <a:r>
              <a:rPr lang="en-US" altLang="en-US" sz="2000" dirty="0" smtClean="0">
                <a:solidFill>
                  <a:srgbClr val="000000"/>
                </a:solidFill>
                <a:latin typeface="Arial" panose="020B0604020202020204" pitchFamily="34" charset="0"/>
              </a:rPr>
              <a:t>.</a:t>
            </a:r>
          </a:p>
          <a:p>
            <a:pPr marL="0" indent="0">
              <a:lnSpc>
                <a:spcPct val="90000"/>
              </a:lnSpc>
              <a:buNone/>
            </a:pPr>
            <a:endParaRPr lang="en-US" altLang="en-US" sz="2000" dirty="0">
              <a:solidFill>
                <a:srgbClr val="000000"/>
              </a:solidFill>
              <a:latin typeface="Arial" panose="020B0604020202020204" pitchFamily="34" charset="0"/>
            </a:endParaRPr>
          </a:p>
          <a:p>
            <a:pPr>
              <a:lnSpc>
                <a:spcPct val="90000"/>
              </a:lnSpc>
            </a:pPr>
            <a:r>
              <a:rPr lang="en-US" altLang="en-US" sz="2000" dirty="0">
                <a:solidFill>
                  <a:srgbClr val="000000"/>
                </a:solidFill>
                <a:latin typeface="Arial" panose="020B0604020202020204" pitchFamily="34" charset="0"/>
              </a:rPr>
              <a:t>If a relief plan requires customers to undergo number changes, the plan shall not require these customers to undergo further number changes until at least 8-10 years later</a:t>
            </a:r>
            <a:r>
              <a:rPr lang="en-US" altLang="en-US" sz="2000" dirty="0" smtClean="0">
                <a:solidFill>
                  <a:srgbClr val="000000"/>
                </a:solidFill>
                <a:latin typeface="Arial" panose="020B0604020202020204" pitchFamily="34" charset="0"/>
              </a:rPr>
              <a:t>.</a:t>
            </a:r>
          </a:p>
          <a:p>
            <a:pPr marL="0" indent="0">
              <a:lnSpc>
                <a:spcPct val="90000"/>
              </a:lnSpc>
              <a:buNone/>
            </a:pPr>
            <a:endParaRPr lang="en-US" altLang="en-US" sz="2000" dirty="0">
              <a:solidFill>
                <a:srgbClr val="000000"/>
              </a:solidFill>
              <a:latin typeface="Arial" panose="020B0604020202020204" pitchFamily="34" charset="0"/>
            </a:endParaRPr>
          </a:p>
          <a:p>
            <a:pPr>
              <a:lnSpc>
                <a:spcPct val="90000"/>
              </a:lnSpc>
            </a:pPr>
            <a:r>
              <a:rPr lang="en-US" altLang="en-US" sz="2000" dirty="0">
                <a:solidFill>
                  <a:srgbClr val="000000"/>
                </a:solidFill>
                <a:latin typeface="Arial" panose="020B0604020202020204" pitchFamily="34" charset="0"/>
              </a:rPr>
              <a:t>All efforts should be made to choose a plan that does not favour a particular interest group, i.e., no relief plan should give one Carrier or group of Carriers a competitive advantage over other Carriers or groups of Carriers.</a:t>
            </a:r>
          </a:p>
          <a:p>
            <a:endParaRPr lang="en-CA" dirty="0"/>
          </a:p>
        </p:txBody>
      </p:sp>
    </p:spTree>
    <p:extLst>
      <p:ext uri="{BB962C8B-B14F-4D97-AF65-F5344CB8AC3E}">
        <p14:creationId xmlns:p14="http://schemas.microsoft.com/office/powerpoint/2010/main" val="423679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788" y="1412776"/>
            <a:ext cx="6102424" cy="954107"/>
          </a:xfrm>
          <a:prstGeom prst="rect">
            <a:avLst/>
          </a:prstGeom>
        </p:spPr>
        <p:txBody>
          <a:bodyPr wrap="square">
            <a:spAutoFit/>
          </a:bodyPr>
          <a:lstStyle/>
          <a:p>
            <a:pPr algn="ctr">
              <a:buNone/>
            </a:pPr>
            <a:r>
              <a:rPr lang="en-US" altLang="en-US" sz="2800" u="none" kern="0" dirty="0">
                <a:solidFill>
                  <a:srgbClr val="000000"/>
                </a:solidFill>
                <a:latin typeface="Arial" panose="020B0604020202020204" pitchFamily="34" charset="0"/>
                <a:ea typeface="+mj-ea"/>
                <a:cs typeface="+mj-cs"/>
              </a:rPr>
              <a:t>NPA Relief Planning Principles and Considerations (cont’d)</a:t>
            </a:r>
            <a:endParaRPr lang="en-CA" dirty="0"/>
          </a:p>
        </p:txBody>
      </p:sp>
      <p:sp>
        <p:nvSpPr>
          <p:cNvPr id="3" name="Rectangle 2"/>
          <p:cNvSpPr/>
          <p:nvPr/>
        </p:nvSpPr>
        <p:spPr>
          <a:xfrm>
            <a:off x="719572" y="2636912"/>
            <a:ext cx="7704856" cy="2905411"/>
          </a:xfrm>
          <a:prstGeom prst="rect">
            <a:avLst/>
          </a:prstGeom>
        </p:spPr>
        <p:txBody>
          <a:bodyPr wrap="square">
            <a:spAutoFit/>
          </a:bodyPr>
          <a:lstStyle/>
          <a:p>
            <a:pPr marL="257175" indent="-257175">
              <a:lnSpc>
                <a:spcPct val="90000"/>
              </a:lnSpc>
              <a:buChar char="•"/>
            </a:pPr>
            <a:r>
              <a:rPr lang="en-US" altLang="en-US" sz="2000" u="none" dirty="0">
                <a:solidFill>
                  <a:srgbClr val="000000"/>
                </a:solidFill>
                <a:latin typeface="Arial" panose="020B0604020202020204" pitchFamily="34" charset="0"/>
              </a:rPr>
              <a:t>The NPA Code Relief Coordinator should facilitate the selection of a consensus NPA relief plan based on input </a:t>
            </a:r>
            <a:r>
              <a:rPr lang="en-US" altLang="en-US" sz="2000" u="none" dirty="0" smtClean="0">
                <a:solidFill>
                  <a:srgbClr val="000000"/>
                </a:solidFill>
                <a:latin typeface="Arial" panose="020B0604020202020204" pitchFamily="34" charset="0"/>
              </a:rPr>
              <a:t>from the industry and the public.</a:t>
            </a:r>
            <a:endParaRPr lang="en-US" altLang="en-US" sz="2000" u="none" dirty="0">
              <a:solidFill>
                <a:srgbClr val="000000"/>
              </a:solidFill>
              <a:latin typeface="Arial" panose="020B0604020202020204" pitchFamily="34" charset="0"/>
            </a:endParaRPr>
          </a:p>
          <a:p>
            <a:pPr>
              <a:lnSpc>
                <a:spcPct val="90000"/>
              </a:lnSpc>
            </a:pPr>
            <a:endParaRPr lang="en-US" altLang="en-US" i="1" u="none" kern="0" dirty="0">
              <a:latin typeface="Arial" panose="020B0604020202020204" pitchFamily="34" charset="0"/>
            </a:endParaRPr>
          </a:p>
          <a:p>
            <a:pPr marL="257175" indent="-257175">
              <a:lnSpc>
                <a:spcPct val="90000"/>
              </a:lnSpc>
              <a:buChar char="•"/>
            </a:pPr>
            <a:r>
              <a:rPr lang="en-US" altLang="en-US" sz="2000" u="none" dirty="0">
                <a:solidFill>
                  <a:srgbClr val="000000"/>
                </a:solidFill>
                <a:latin typeface="Arial" panose="020B0604020202020204" pitchFamily="34" charset="0"/>
              </a:rPr>
              <a:t>Communications should be established with all affected industry members, the CRTC and the North American Numbering Plan Administration (NANPA). This should be initiated immediately after the need for NPA Relief has been determined.</a:t>
            </a:r>
          </a:p>
          <a:p>
            <a:pPr>
              <a:lnSpc>
                <a:spcPct val="90000"/>
              </a:lnSpc>
            </a:pPr>
            <a:endParaRPr lang="en-US" altLang="en-US" u="none" kern="0" dirty="0">
              <a:latin typeface="Arial" panose="020B0604020202020204" pitchFamily="34" charset="0"/>
            </a:endParaRPr>
          </a:p>
        </p:txBody>
      </p:sp>
    </p:spTree>
    <p:extLst>
      <p:ext uri="{BB962C8B-B14F-4D97-AF65-F5344CB8AC3E}">
        <p14:creationId xmlns:p14="http://schemas.microsoft.com/office/powerpoint/2010/main" val="2042748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5350" y="980728"/>
            <a:ext cx="4793300" cy="523220"/>
          </a:xfrm>
          <a:prstGeom prst="rect">
            <a:avLst/>
          </a:prstGeom>
        </p:spPr>
        <p:txBody>
          <a:bodyPr wrap="none">
            <a:spAutoFit/>
          </a:bodyPr>
          <a:lstStyle/>
          <a:p>
            <a:pPr>
              <a:buNone/>
            </a:pPr>
            <a:r>
              <a:rPr lang="en-US" altLang="en-US" sz="2800" u="none" dirty="0">
                <a:latin typeface="Arial" panose="020B0604020202020204" pitchFamily="34" charset="0"/>
              </a:rPr>
              <a:t>NPA Relief Planning Process</a:t>
            </a:r>
            <a:endParaRPr lang="en-CA" sz="2800" u="none" dirty="0"/>
          </a:p>
        </p:txBody>
      </p:sp>
      <p:sp>
        <p:nvSpPr>
          <p:cNvPr id="3" name="Rectangle 2"/>
          <p:cNvSpPr/>
          <p:nvPr/>
        </p:nvSpPr>
        <p:spPr>
          <a:xfrm>
            <a:off x="611560" y="1844824"/>
            <a:ext cx="7920880" cy="3520964"/>
          </a:xfrm>
          <a:prstGeom prst="rect">
            <a:avLst/>
          </a:prstGeom>
        </p:spPr>
        <p:txBody>
          <a:bodyPr wrap="square">
            <a:spAutoFit/>
          </a:bodyPr>
          <a:lstStyle/>
          <a:p>
            <a:pPr marL="257175" indent="-257175">
              <a:lnSpc>
                <a:spcPct val="90000"/>
              </a:lnSpc>
              <a:buChar char="•"/>
            </a:pPr>
            <a:r>
              <a:rPr lang="en-US" altLang="en-US" sz="2000" u="none" dirty="0">
                <a:solidFill>
                  <a:srgbClr val="000000"/>
                </a:solidFill>
                <a:latin typeface="Arial" panose="020B0604020202020204" pitchFamily="34" charset="0"/>
              </a:rPr>
              <a:t>The NPA Relief Planning process is described in detail in the Canadian NPA Relief Planning Guideline.</a:t>
            </a:r>
          </a:p>
          <a:p>
            <a:pPr>
              <a:lnSpc>
                <a:spcPct val="90000"/>
              </a:lnSpc>
              <a:buFontTx/>
              <a:buNone/>
            </a:pPr>
            <a:endParaRPr lang="en-US" altLang="en-US" u="none" kern="0" dirty="0">
              <a:latin typeface="Arial" panose="020B0604020202020204" pitchFamily="34" charset="0"/>
            </a:endParaRPr>
          </a:p>
          <a:p>
            <a:pPr marL="257175" indent="-257175">
              <a:lnSpc>
                <a:spcPct val="90000"/>
              </a:lnSpc>
              <a:buChar char="•"/>
            </a:pPr>
            <a:r>
              <a:rPr lang="en-US" altLang="en-US" sz="2000" u="none" dirty="0">
                <a:solidFill>
                  <a:srgbClr val="000000"/>
                </a:solidFill>
                <a:latin typeface="Arial" panose="020B0604020202020204" pitchFamily="34" charset="0"/>
              </a:rPr>
              <a:t>This process requires participation by Affected Parties and other interested parties at meetings of the Relief Planning Committee (RPC) for the NPA requiring relief.</a:t>
            </a:r>
          </a:p>
          <a:p>
            <a:pPr>
              <a:lnSpc>
                <a:spcPct val="90000"/>
              </a:lnSpc>
              <a:buFontTx/>
              <a:buNone/>
            </a:pPr>
            <a:endParaRPr lang="en-US" altLang="en-US" u="none" kern="0" dirty="0">
              <a:latin typeface="Arial" panose="020B0604020202020204" pitchFamily="34" charset="0"/>
            </a:endParaRPr>
          </a:p>
          <a:p>
            <a:pPr marL="257175" indent="-257175">
              <a:lnSpc>
                <a:spcPct val="90000"/>
              </a:lnSpc>
              <a:buChar char="•"/>
            </a:pPr>
            <a:r>
              <a:rPr lang="en-US" altLang="en-US" sz="2000" u="none" dirty="0">
                <a:solidFill>
                  <a:srgbClr val="000000"/>
                </a:solidFill>
                <a:latin typeface="Arial" panose="020B0604020202020204" pitchFamily="34" charset="0"/>
              </a:rPr>
              <a:t>The major objective of the NPA relief planning process is to ensure an adequate supply of CO Codes is available at all times to the Canadian telecommunications industry (i.e., ensure that NPA Relief occurs in advance of NPA exhaust).</a:t>
            </a:r>
          </a:p>
        </p:txBody>
      </p:sp>
    </p:spTree>
    <p:extLst>
      <p:ext uri="{BB962C8B-B14F-4D97-AF65-F5344CB8AC3E}">
        <p14:creationId xmlns:p14="http://schemas.microsoft.com/office/powerpoint/2010/main" val="2380983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88" y="2276872"/>
            <a:ext cx="7416824" cy="2776145"/>
          </a:xfrm>
          <a:prstGeom prst="rect">
            <a:avLst/>
          </a:prstGeom>
        </p:spPr>
        <p:txBody>
          <a:bodyPr wrap="square">
            <a:spAutoFit/>
          </a:bodyPr>
          <a:lstStyle/>
          <a:p>
            <a:pPr marL="257175" indent="-257175">
              <a:lnSpc>
                <a:spcPct val="90000"/>
              </a:lnSpc>
              <a:buChar char="•"/>
            </a:pPr>
            <a:r>
              <a:rPr lang="en-US" altLang="en-US" sz="2000" u="none" dirty="0">
                <a:solidFill>
                  <a:srgbClr val="000000"/>
                </a:solidFill>
                <a:latin typeface="Arial" panose="020B0604020202020204" pitchFamily="34" charset="0"/>
              </a:rPr>
              <a:t>Another objective of the NPA Relief Planning process is to develop, in accordance with the Canadian NPA Relief Planning Guideline and its time frames, a consensus recommendation for an NPA relief plan to be submitted for CRTC approval.</a:t>
            </a:r>
          </a:p>
          <a:p>
            <a:pPr>
              <a:lnSpc>
                <a:spcPct val="90000"/>
              </a:lnSpc>
              <a:buFontTx/>
              <a:buNone/>
            </a:pPr>
            <a:endParaRPr lang="en-US" altLang="en-US" u="none" kern="0" dirty="0">
              <a:latin typeface="Arial" panose="020B0604020202020204" pitchFamily="34" charset="0"/>
            </a:endParaRPr>
          </a:p>
          <a:p>
            <a:pPr marL="257175" indent="-257175">
              <a:lnSpc>
                <a:spcPct val="90000"/>
              </a:lnSpc>
              <a:buChar char="•"/>
            </a:pPr>
            <a:r>
              <a:rPr lang="en-US" altLang="en-US" sz="2000" u="none" dirty="0">
                <a:solidFill>
                  <a:srgbClr val="000000"/>
                </a:solidFill>
                <a:latin typeface="Arial" panose="020B0604020202020204" pitchFamily="34" charset="0"/>
              </a:rPr>
              <a:t>It is the responsibility of all participants (e.g. Carriers, service providers, manufacturers, equipment suppliers, and users) to implement the CRTC-approved NPA relief plan.</a:t>
            </a:r>
          </a:p>
        </p:txBody>
      </p:sp>
      <p:sp>
        <p:nvSpPr>
          <p:cNvPr id="3" name="Rectangle 2"/>
          <p:cNvSpPr/>
          <p:nvPr/>
        </p:nvSpPr>
        <p:spPr>
          <a:xfrm>
            <a:off x="1475656" y="1196752"/>
            <a:ext cx="6192688" cy="523220"/>
          </a:xfrm>
          <a:prstGeom prst="rect">
            <a:avLst/>
          </a:prstGeom>
        </p:spPr>
        <p:txBody>
          <a:bodyPr wrap="square">
            <a:spAutoFit/>
          </a:bodyPr>
          <a:lstStyle/>
          <a:p>
            <a:pPr>
              <a:buNone/>
            </a:pPr>
            <a:r>
              <a:rPr lang="en-US" altLang="en-US" sz="2800" u="none" dirty="0">
                <a:latin typeface="Arial" panose="020B0604020202020204" pitchFamily="34" charset="0"/>
              </a:rPr>
              <a:t>NPA Relief Planning Process (cont’d)</a:t>
            </a:r>
            <a:endParaRPr lang="en-CA" sz="2800" u="none" dirty="0"/>
          </a:p>
        </p:txBody>
      </p:sp>
    </p:spTree>
    <p:extLst>
      <p:ext uri="{BB962C8B-B14F-4D97-AF65-F5344CB8AC3E}">
        <p14:creationId xmlns:p14="http://schemas.microsoft.com/office/powerpoint/2010/main" val="147006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ڦ"/>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ڦ"/>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13268</TotalTime>
  <Words>2329</Words>
  <Application>Microsoft Office PowerPoint</Application>
  <PresentationFormat>On-screen Show (4:3)</PresentationFormat>
  <Paragraphs>356</Paragraphs>
  <Slides>39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Times New Roman</vt:lpstr>
      <vt:lpstr>Blank Presentation</vt:lpstr>
      <vt:lpstr>PowerPoint Presentation</vt:lpstr>
      <vt:lpstr>PowerPoint Presentation</vt:lpstr>
      <vt:lpstr>NPA 506 Relief Planning Committee Meeting – Day 1  Tuesday, September 12, 2017 Delta Hotel - Fredericton </vt:lpstr>
      <vt:lpstr>NPA 506 Relief Planning Committee Meeting – Day 2  Wednesday, September 13, 2017 Delta Hotel - Fredericton </vt:lpstr>
      <vt:lpstr>NPA 506 Relief Planning Committee Meeting – Day 3  Thursday, September 14, 2017 Delta Hotel - Fredericton </vt:lpstr>
      <vt:lpstr>NPA Relief Planning Principles and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NPA 506 CO Code Exhaust: January 2016 G-NRUF</vt:lpstr>
      <vt:lpstr>NPA 506 Admin and LEC+WSP Codes: January 2016 G‑NRUF</vt:lpstr>
      <vt:lpstr>NPA 506 CO Code Exhaust: January 2017 R-NRUF</vt:lpstr>
      <vt:lpstr>NPA 506 Admin and LEC+WSP Codes: January 2017 R‑NRUF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 5: Concentrated Overlay on SAINT JOHN, WESTMORLD and YORK LIRs </vt:lpstr>
      <vt:lpstr>PowerPoint Presentation</vt:lpstr>
      <vt:lpstr>PowerPoint Presentation</vt:lpstr>
      <vt:lpstr>PowerPoint Presentation</vt:lpstr>
      <vt:lpstr>PowerPoint Presentation</vt:lpstr>
      <vt:lpstr>PowerPoint Presentation</vt:lpstr>
      <vt:lpstr>PowerPoint Presentation</vt:lpstr>
    </vt:vector>
  </TitlesOfParts>
  <Company>Leidos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NPA 506 Presentation</dc:title>
  <dc:creator>David Comrie;Fiona Clegg</dc:creator>
  <cp:lastModifiedBy>Kelly T. Walsh</cp:lastModifiedBy>
  <cp:revision>376</cp:revision>
  <cp:lastPrinted>2017-08-18T16:22:38Z</cp:lastPrinted>
  <dcterms:created xsi:type="dcterms:W3CDTF">1999-11-09T15:31:24Z</dcterms:created>
  <dcterms:modified xsi:type="dcterms:W3CDTF">2017-09-11T11:11:28Z</dcterms:modified>
</cp:coreProperties>
</file>